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38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37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slide+xml" PartName="/ppt/slides/slide40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</p:sldIdLst>
  <p:sldSz cy="5143500" cx="9144000"/>
  <p:notesSz cx="6858000" cy="9144000"/>
  <p:embeddedFontLst>
    <p:embeddedFont>
      <p:font typeface="Playfair Display Medium"/>
      <p:regular r:id="rId48"/>
      <p:bold r:id="rId49"/>
      <p:italic r:id="rId50"/>
      <p:boldItalic r:id="rId51"/>
    </p:embeddedFont>
    <p:embeddedFont>
      <p:font typeface="Century Gothic"/>
      <p:regular r:id="rId52"/>
      <p:bold r:id="rId53"/>
      <p:italic r:id="rId54"/>
      <p:boldItalic r:id="rId55"/>
    </p:embeddedFont>
    <p:embeddedFont>
      <p:font typeface="Playfair Display Black"/>
      <p:bold r:id="rId56"/>
      <p:boldItalic r:id="rId5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9AA0A6"/>
          </p15:clr>
        </p15:guide>
        <p15:guide id="2" pos="227">
          <p15:clr>
            <a:srgbClr val="9AA0A6"/>
          </p15:clr>
        </p15:guide>
        <p15:guide id="3" pos="2665">
          <p15:clr>
            <a:srgbClr val="9AA0A6"/>
          </p15:clr>
        </p15:guide>
        <p15:guide id="4" pos="2891">
          <p15:clr>
            <a:srgbClr val="9AA0A6"/>
          </p15:clr>
        </p15:guide>
        <p15:guide id="5" pos="5556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27"/>
        <p:guide pos="2665"/>
        <p:guide pos="2891"/>
        <p:guide pos="5556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42" Type="http://schemas.openxmlformats.org/officeDocument/2006/relationships/slide" Target="slides/slide37.xml"/><Relationship Id="rId41" Type="http://schemas.openxmlformats.org/officeDocument/2006/relationships/slide" Target="slides/slide36.xml"/><Relationship Id="rId44" Type="http://schemas.openxmlformats.org/officeDocument/2006/relationships/slide" Target="slides/slide39.xml"/><Relationship Id="rId43" Type="http://schemas.openxmlformats.org/officeDocument/2006/relationships/slide" Target="slides/slide38.xml"/><Relationship Id="rId46" Type="http://schemas.openxmlformats.org/officeDocument/2006/relationships/slide" Target="slides/slide41.xml"/><Relationship Id="rId45" Type="http://schemas.openxmlformats.org/officeDocument/2006/relationships/slide" Target="slides/slide40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48" Type="http://schemas.openxmlformats.org/officeDocument/2006/relationships/font" Target="fonts/PlayfairDisplayMedium-regular.fntdata"/><Relationship Id="rId47" Type="http://schemas.openxmlformats.org/officeDocument/2006/relationships/slide" Target="slides/slide42.xml"/><Relationship Id="rId49" Type="http://schemas.openxmlformats.org/officeDocument/2006/relationships/font" Target="fonts/PlayfairDisplayMedium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33" Type="http://schemas.openxmlformats.org/officeDocument/2006/relationships/slide" Target="slides/slide28.xml"/><Relationship Id="rId32" Type="http://schemas.openxmlformats.org/officeDocument/2006/relationships/slide" Target="slides/slide27.xml"/><Relationship Id="rId35" Type="http://schemas.openxmlformats.org/officeDocument/2006/relationships/slide" Target="slides/slide30.xml"/><Relationship Id="rId34" Type="http://schemas.openxmlformats.org/officeDocument/2006/relationships/slide" Target="slides/slide29.xml"/><Relationship Id="rId37" Type="http://schemas.openxmlformats.org/officeDocument/2006/relationships/slide" Target="slides/slide32.xml"/><Relationship Id="rId36" Type="http://schemas.openxmlformats.org/officeDocument/2006/relationships/slide" Target="slides/slide31.xml"/><Relationship Id="rId39" Type="http://schemas.openxmlformats.org/officeDocument/2006/relationships/slide" Target="slides/slide34.xml"/><Relationship Id="rId38" Type="http://schemas.openxmlformats.org/officeDocument/2006/relationships/slide" Target="slides/slide33.xml"/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9" Type="http://schemas.openxmlformats.org/officeDocument/2006/relationships/slide" Target="slides/slide24.xml"/><Relationship Id="rId51" Type="http://schemas.openxmlformats.org/officeDocument/2006/relationships/font" Target="fonts/PlayfairDisplayMedium-boldItalic.fntdata"/><Relationship Id="rId50" Type="http://schemas.openxmlformats.org/officeDocument/2006/relationships/font" Target="fonts/PlayfairDisplayMedium-italic.fntdata"/><Relationship Id="rId53" Type="http://schemas.openxmlformats.org/officeDocument/2006/relationships/font" Target="fonts/CenturyGothic-bold.fntdata"/><Relationship Id="rId52" Type="http://schemas.openxmlformats.org/officeDocument/2006/relationships/font" Target="fonts/CenturyGothic-regular.fntdata"/><Relationship Id="rId11" Type="http://schemas.openxmlformats.org/officeDocument/2006/relationships/slide" Target="slides/slide6.xml"/><Relationship Id="rId55" Type="http://schemas.openxmlformats.org/officeDocument/2006/relationships/font" Target="fonts/CenturyGothic-boldItalic.fntdata"/><Relationship Id="rId10" Type="http://schemas.openxmlformats.org/officeDocument/2006/relationships/slide" Target="slides/slide5.xml"/><Relationship Id="rId54" Type="http://schemas.openxmlformats.org/officeDocument/2006/relationships/font" Target="fonts/CenturyGothic-italic.fntdata"/><Relationship Id="rId13" Type="http://schemas.openxmlformats.org/officeDocument/2006/relationships/slide" Target="slides/slide8.xml"/><Relationship Id="rId57" Type="http://schemas.openxmlformats.org/officeDocument/2006/relationships/font" Target="fonts/PlayfairDisplayBlack-boldItalic.fntdata"/><Relationship Id="rId12" Type="http://schemas.openxmlformats.org/officeDocument/2006/relationships/slide" Target="slides/slide7.xml"/><Relationship Id="rId56" Type="http://schemas.openxmlformats.org/officeDocument/2006/relationships/font" Target="fonts/PlayfairDisplayBlack-bold.fntdata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20fa067bbe1_0_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20fa067bbe1_0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Mention trustee stuff</a:t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2ca8b0f9763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2ca8b0f9763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228d6656fb3_0_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228d6656fb3_0_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2c931a75446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2c931a75446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228d6656fb3_0_9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228d6656fb3_0_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2c931a75446_0_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2c931a75446_0_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2c931a75446_0_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Google Shape;105;g2c931a75446_0_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2c931a75446_0_9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2c931a75446_0_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12d705e6f12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12d705e6f12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2c931a75446_0_1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g2c931a75446_0_1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2c931a75446_0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" name="Google Shape;147;g2c931a75446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12d705e6f12_0_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" name="Google Shape;154;g12d705e6f12_0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2c931a75446_0_1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7" name="Google Shape;167;g2c931a75446_0_1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2c931a75446_0_1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" name="Google Shape;173;g2c931a75446_0_1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2c931a75446_0_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2" name="Google Shape;182;g2c931a75446_0_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g2ca8b0f9763_0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7" name="Google Shape;197;g2ca8b0f9763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2ca8b0f9763_0_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" name="Google Shape;203;g2ca8b0f9763_0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g2ca8b0f9763_0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4" name="Google Shape;214;g2ca8b0f9763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g2ca8b0f9763_0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9" name="Google Shape;219;g2ca8b0f9763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Non-leading questions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Remember that you’re on the same team! </a:t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g2cacdf03e6a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5" name="Google Shape;225;g2cacdf03e6a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g2cacdf03e6a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0" name="Google Shape;230;g2cacdf03e6a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g2cacdf03e6a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6" name="Google Shape;236;g2cacdf03e6a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What did we learn or discover? What was surprising? What was satisfying? What was dissatisfying?</a:t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g2cacdf03e6a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2" name="Google Shape;242;g2cacdf03e6a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You can also bring proposals that aren’t well thought out  - it’s a good structure to discuss things</a:t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g2cd9b54b857_1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9" name="Google Shape;249;g2cd9b54b857_1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You can also bring proposals that aren’t well thought out  - it’s a good structure to discuss things</a:t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g2da788a84b5_3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5" name="Google Shape;255;g2da788a84b5_3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You can also bring proposals that aren’t well thought out  - it’s a good structure to discuss things</a:t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g31a3dc5d119_1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1" name="Google Shape;261;g31a3dc5d119_1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You can also bring proposals that aren’t well thought out  - it’s a good structure to discuss things</a:t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g31a5be2a31b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7" name="Google Shape;267;g31a5be2a31b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You can also bring proposals that aren’t well thought out  - it’s a good structure to discuss things</a:t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g2cacdf03e6a_1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3" name="Google Shape;273;g2cacdf03e6a_1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g31a3dc5d119_1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9" name="Google Shape;279;g31a3dc5d119_1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g2cacdf03e6a_0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4" name="Google Shape;284;g2cacdf03e6a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g2cacdf03e6a_0_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9" name="Google Shape;289;g2cacdf03e6a_0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Non-leading questions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Remember that you’re on the same team! </a:t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g2cacdf03e6a_0_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5" name="Google Shape;295;g2cacdf03e6a_0_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g2cacdf03e6a_1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0" name="Google Shape;300;g2cacdf03e6a_1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What did we learn or discover? What was surprising? What was satisfying? What was dissatisfying?</a:t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g2cacdf03e6a_1_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6" name="Google Shape;306;g2cacdf03e6a_1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0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g2cacdf03e6a_0_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2" name="Google Shape;312;g2cacdf03e6a_0_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You can also bring proposals that aren’t well thought out  - it’s a good structure to discuss things</a:t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6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g2cacdf03e6a_1_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8" name="Google Shape;318;g2cacdf03e6a_1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2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g228d6656fb3_0_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4" name="Google Shape;324;g228d6656fb3_0_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0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g2cacdf03e6a_1_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2" name="Google Shape;332;g2cacdf03e6a_1_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7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g2cacdf03e6a_1_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9" name="Google Shape;339;g2cacdf03e6a_1_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4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g2d19d074276_1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6" name="Google Shape;346;g2d19d074276_1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0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g228d6656fb3_0_1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2" name="Google Shape;352;g228d6656fb3_0_1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0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8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9.png"/><Relationship Id="rId4" Type="http://schemas.openxmlformats.org/officeDocument/2006/relationships/image" Target="../media/image6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9.png"/><Relationship Id="rId4" Type="http://schemas.openxmlformats.org/officeDocument/2006/relationships/image" Target="../media/image14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6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1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2.png"/><Relationship Id="rId4" Type="http://schemas.openxmlformats.org/officeDocument/2006/relationships/image" Target="../media/image17.png"/><Relationship Id="rId5" Type="http://schemas.openxmlformats.org/officeDocument/2006/relationships/image" Target="../media/image18.png"/><Relationship Id="rId6" Type="http://schemas.openxmlformats.org/officeDocument/2006/relationships/image" Target="../media/image20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Relationship Id="rId3" Type="http://schemas.openxmlformats.org/officeDocument/2006/relationships/hyperlink" Target="https://docs.google.com/document/d/1S83J1UzXcToOvaE_xXTJw0OjH2xEFmcsVXtiJQUsXzE/edit#heading=h.4zynlmxwi270" TargetMode="Externa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.xml"/><Relationship Id="rId3" Type="http://schemas.openxmlformats.org/officeDocument/2006/relationships/hyperlink" Target="https://docs.google.com/document/d/1o_CBhPzQYU3lBCHUwUVsUjGQkfXDdaHKcKXxWkrGAi0/edit?tab=t.0" TargetMode="Externa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1.jp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8.xml"/><Relationship Id="rId3" Type="http://schemas.openxmlformats.org/officeDocument/2006/relationships/hyperlink" Target="https://outlandish.com/blog/co-operatives/how-to-write-a-good-proposal/" TargetMode="External"/><Relationship Id="rId4" Type="http://schemas.openxmlformats.org/officeDocument/2006/relationships/hyperlink" Target="https://jenrau.medium.com/do-objections-have-to-be-valid-2018448494ee" TargetMode="External"/><Relationship Id="rId5" Type="http://schemas.openxmlformats.org/officeDocument/2006/relationships/hyperlink" Target="https://www.sociocracyforall.org/strategies-for-integrating-objections/" TargetMode="External"/><Relationship Id="rId6" Type="http://schemas.openxmlformats.org/officeDocument/2006/relationships/hyperlink" Target="https://dougbelshaw.com/blog/2021/09/18/organisational-decisions/" TargetMode="External"/><Relationship Id="rId7" Type="http://schemas.openxmlformats.org/officeDocument/2006/relationships/hyperlink" Target="https://help.loomio.org/en/guides/consent_process/" TargetMode="External"/><Relationship Id="rId8" Type="http://schemas.openxmlformats.org/officeDocument/2006/relationships/image" Target="../media/image12.pn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3.png"/><Relationship Id="rId4" Type="http://schemas.openxmlformats.org/officeDocument/2006/relationships/image" Target="../media/image2.png"/><Relationship Id="rId5" Type="http://schemas.openxmlformats.org/officeDocument/2006/relationships/image" Target="../media/image4.png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0.xml"/><Relationship Id="rId3" Type="http://schemas.openxmlformats.org/officeDocument/2006/relationships/hyperlink" Target="http://outlandish.com/playbook" TargetMode="External"/><Relationship Id="rId4" Type="http://schemas.openxmlformats.org/officeDocument/2006/relationships/image" Target="../media/image7.png"/><Relationship Id="rId5" Type="http://schemas.openxmlformats.org/officeDocument/2006/relationships/image" Target="../media/image5.png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11.jpg"/><Relationship Id="rId4" Type="http://schemas.openxmlformats.org/officeDocument/2006/relationships/hyperlink" Target="mailto:abi@outlandish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000FF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3"/>
          <p:cNvSpPr txBox="1"/>
          <p:nvPr/>
        </p:nvSpPr>
        <p:spPr>
          <a:xfrm>
            <a:off x="395298" y="964475"/>
            <a:ext cx="85275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30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How to Run Inclusive and Effective Meetings</a:t>
            </a:r>
            <a:endParaRPr b="1" sz="3000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Using Sociocracy to structure discussions and make decisions</a:t>
            </a:r>
            <a:endParaRPr sz="1600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56" name="Google Shape;56;p13"/>
          <p:cNvSpPr txBox="1"/>
          <p:nvPr/>
        </p:nvSpPr>
        <p:spPr>
          <a:xfrm>
            <a:off x="395288" y="442769"/>
            <a:ext cx="41148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29th November 2024</a:t>
            </a:r>
            <a:endParaRPr sz="1200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2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Outlandish Co-operative</a:t>
            </a:r>
            <a:endParaRPr sz="1200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57" name="Google Shape;57;p13"/>
          <p:cNvPicPr preferRelativeResize="0"/>
          <p:nvPr/>
        </p:nvPicPr>
        <p:blipFill rotWithShape="1">
          <a:blip r:embed="rId3">
            <a:alphaModFix/>
          </a:blip>
          <a:srcRect b="16866" l="0" r="0" t="33801"/>
          <a:stretch/>
        </p:blipFill>
        <p:spPr>
          <a:xfrm>
            <a:off x="0" y="2136100"/>
            <a:ext cx="9144000" cy="30072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4"/>
          <p:cNvSpPr/>
          <p:nvPr/>
        </p:nvSpPr>
        <p:spPr>
          <a:xfrm>
            <a:off x="4590000" y="75"/>
            <a:ext cx="4554000" cy="51435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" name="Google Shape;63;p14"/>
          <p:cNvSpPr txBox="1"/>
          <p:nvPr/>
        </p:nvSpPr>
        <p:spPr>
          <a:xfrm>
            <a:off x="381001" y="381075"/>
            <a:ext cx="3849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400">
                <a:solidFill>
                  <a:srgbClr val="0000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About us</a:t>
            </a:r>
            <a:endParaRPr b="1" sz="2400">
              <a:solidFill>
                <a:srgbClr val="0000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64" name="Google Shape;64;p14"/>
          <p:cNvSpPr txBox="1"/>
          <p:nvPr/>
        </p:nvSpPr>
        <p:spPr>
          <a:xfrm>
            <a:off x="437200" y="935175"/>
            <a:ext cx="3849000" cy="377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Our Theory of Change:</a:t>
            </a:r>
            <a:endParaRPr sz="10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300">
                <a:solidFill>
                  <a:schemeClr val="lt1"/>
                </a:solidFill>
                <a:highlight>
                  <a:srgbClr val="0433FF"/>
                </a:highlight>
                <a:latin typeface="Century Gothic"/>
                <a:ea typeface="Century Gothic"/>
                <a:cs typeface="Century Gothic"/>
                <a:sym typeface="Century Gothic"/>
              </a:rPr>
              <a:t>Outlandish lives and shares a transformative approach to tech business that brings about positive social change, balanced with the importance of a positive working environment.</a:t>
            </a:r>
            <a:endParaRPr b="1" sz="2300">
              <a:solidFill>
                <a:schemeClr val="lt1"/>
              </a:solidFill>
              <a:highlight>
                <a:srgbClr val="0433FF"/>
              </a:highlight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0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65" name="Google Shape;65;p14"/>
          <p:cNvPicPr preferRelativeResize="0"/>
          <p:nvPr/>
        </p:nvPicPr>
        <p:blipFill rotWithShape="1">
          <a:blip r:embed="rId3">
            <a:alphaModFix/>
          </a:blip>
          <a:srcRect b="16527" l="0" r="0" t="16533"/>
          <a:stretch/>
        </p:blipFill>
        <p:spPr>
          <a:xfrm>
            <a:off x="5856554" y="1405125"/>
            <a:ext cx="2300249" cy="2309650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14"/>
          <p:cNvSpPr txBox="1"/>
          <p:nvPr/>
        </p:nvSpPr>
        <p:spPr>
          <a:xfrm>
            <a:off x="5780350" y="3860538"/>
            <a:ext cx="3000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Polly Robbins</a:t>
            </a: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5"/>
          <p:cNvSpPr/>
          <p:nvPr/>
        </p:nvSpPr>
        <p:spPr>
          <a:xfrm>
            <a:off x="0" y="75"/>
            <a:ext cx="9144000" cy="5143500"/>
          </a:xfrm>
          <a:prstGeom prst="rect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" name="Google Shape;72;p15"/>
          <p:cNvSpPr txBox="1"/>
          <p:nvPr/>
        </p:nvSpPr>
        <p:spPr>
          <a:xfrm>
            <a:off x="395311" y="812197"/>
            <a:ext cx="7617000" cy="307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32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House rules</a:t>
            </a:r>
            <a:endParaRPr b="1" sz="3200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937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Century Gothic"/>
              <a:buChar char="●"/>
            </a:pPr>
            <a:r>
              <a:rPr lang="en-GB" sz="26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Check your name/pronouns on Zoom</a:t>
            </a:r>
            <a:endParaRPr sz="2600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937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Century Gothic"/>
              <a:buChar char="●"/>
            </a:pPr>
            <a:r>
              <a:rPr lang="en-GB" sz="26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If you have any immediate questions put your hand up in Zoom</a:t>
            </a:r>
            <a:endParaRPr sz="2600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937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Century Gothic"/>
              <a:buChar char="●"/>
            </a:pPr>
            <a:r>
              <a:rPr lang="en-GB" sz="26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Use chat just for parked questions</a:t>
            </a:r>
            <a:endParaRPr sz="2600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937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Century Gothic"/>
              <a:buChar char="●"/>
            </a:pPr>
            <a:r>
              <a:rPr lang="en-GB" sz="26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Please mute when you’re not speaking</a:t>
            </a:r>
            <a:endParaRPr sz="2600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937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Century Gothic"/>
              <a:buChar char="●"/>
            </a:pPr>
            <a:r>
              <a:rPr b="1" lang="en-GB" sz="26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Be mindful of time</a:t>
            </a:r>
            <a:endParaRPr b="1" sz="2600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6"/>
          <p:cNvSpPr txBox="1"/>
          <p:nvPr/>
        </p:nvSpPr>
        <p:spPr>
          <a:xfrm>
            <a:off x="395311" y="812197"/>
            <a:ext cx="7617000" cy="307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3200">
                <a:solidFill>
                  <a:srgbClr val="0000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About you </a:t>
            </a:r>
            <a:br>
              <a:rPr b="1" lang="en-GB" sz="3200">
                <a:solidFill>
                  <a:srgbClr val="0000FF"/>
                </a:solidFill>
                <a:latin typeface="Century Gothic"/>
                <a:ea typeface="Century Gothic"/>
                <a:cs typeface="Century Gothic"/>
                <a:sym typeface="Century Gothic"/>
              </a:rPr>
            </a:br>
            <a:r>
              <a:rPr i="1" lang="en-GB" sz="2000">
                <a:solidFill>
                  <a:srgbClr val="0000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(in no more than 2 sentences per round)</a:t>
            </a:r>
            <a:endParaRPr i="1" sz="2000">
              <a:solidFill>
                <a:srgbClr val="0000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200">
              <a:solidFill>
                <a:srgbClr val="0000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6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1st round: </a:t>
            </a:r>
            <a:r>
              <a:rPr lang="en-GB" sz="26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What’s your name + how you’re feeling?</a:t>
            </a:r>
            <a:endParaRPr sz="26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6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6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2nd round: </a:t>
            </a:r>
            <a:r>
              <a:rPr lang="en-GB" sz="26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brings you to this workshop?</a:t>
            </a:r>
            <a:endParaRPr sz="26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7"/>
          <p:cNvSpPr/>
          <p:nvPr/>
        </p:nvSpPr>
        <p:spPr>
          <a:xfrm>
            <a:off x="4590000" y="75"/>
            <a:ext cx="4554000" cy="51435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" name="Google Shape;83;p17"/>
          <p:cNvSpPr txBox="1"/>
          <p:nvPr/>
        </p:nvSpPr>
        <p:spPr>
          <a:xfrm>
            <a:off x="381001" y="381075"/>
            <a:ext cx="3849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400">
                <a:solidFill>
                  <a:srgbClr val="0000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Aim + Agenda</a:t>
            </a:r>
            <a:endParaRPr b="1" sz="2400">
              <a:solidFill>
                <a:srgbClr val="0000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84" name="Google Shape;84;p17"/>
          <p:cNvSpPr txBox="1"/>
          <p:nvPr/>
        </p:nvSpPr>
        <p:spPr>
          <a:xfrm>
            <a:off x="437200" y="935175"/>
            <a:ext cx="3849000" cy="382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entury Gothic"/>
              <a:buChar char="●"/>
            </a:pPr>
            <a:r>
              <a:rPr b="1" lang="en-GB" sz="1600">
                <a:solidFill>
                  <a:schemeClr val="dk1"/>
                </a:solidFill>
                <a:highlight>
                  <a:schemeClr val="lt1"/>
                </a:highlight>
                <a:latin typeface="Century Gothic"/>
                <a:ea typeface="Century Gothic"/>
                <a:cs typeface="Century Gothic"/>
                <a:sym typeface="Century Gothic"/>
              </a:rPr>
              <a:t>To give you a chance to learn, practice and reflect on how to use ‘consent-based decision making’, as a way to structure discussions. </a:t>
            </a:r>
            <a:br>
              <a:rPr b="1" lang="en-GB" sz="1600">
                <a:solidFill>
                  <a:schemeClr val="dk1"/>
                </a:solidFill>
                <a:highlight>
                  <a:schemeClr val="lt1"/>
                </a:highlight>
                <a:latin typeface="Century Gothic"/>
                <a:ea typeface="Century Gothic"/>
                <a:cs typeface="Century Gothic"/>
                <a:sym typeface="Century Gothic"/>
              </a:rPr>
            </a:br>
            <a:endParaRPr b="1" sz="1600">
              <a:solidFill>
                <a:schemeClr val="dk1"/>
              </a:solidFill>
              <a:highlight>
                <a:schemeClr val="lt1"/>
              </a:highlight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entury Gothic"/>
              <a:buChar char="●"/>
            </a:pPr>
            <a:r>
              <a:rPr b="1" lang="en-GB" sz="1600">
                <a:solidFill>
                  <a:schemeClr val="dk1"/>
                </a:solidFill>
                <a:highlight>
                  <a:schemeClr val="lt1"/>
                </a:highlight>
                <a:latin typeface="Century Gothic"/>
                <a:ea typeface="Century Gothic"/>
                <a:cs typeface="Century Gothic"/>
                <a:sym typeface="Century Gothic"/>
              </a:rPr>
              <a:t>We won’t introduce the whole of Sociocracy - but you’ll get a flavour.</a:t>
            </a:r>
            <a:br>
              <a:rPr b="1" lang="en-GB" sz="1600">
                <a:solidFill>
                  <a:schemeClr val="dk1"/>
                </a:solidFill>
                <a:highlight>
                  <a:schemeClr val="lt1"/>
                </a:highlight>
                <a:latin typeface="Century Gothic"/>
                <a:ea typeface="Century Gothic"/>
                <a:cs typeface="Century Gothic"/>
                <a:sym typeface="Century Gothic"/>
              </a:rPr>
            </a:br>
            <a:endParaRPr b="1" sz="1600">
              <a:solidFill>
                <a:schemeClr val="dk1"/>
              </a:solidFill>
              <a:highlight>
                <a:schemeClr val="lt1"/>
              </a:highlight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entury Gothic"/>
              <a:buChar char="●"/>
            </a:pPr>
            <a:r>
              <a:rPr b="1" lang="en-GB" sz="1600">
                <a:solidFill>
                  <a:schemeClr val="dk1"/>
                </a:solidFill>
                <a:highlight>
                  <a:schemeClr val="lt1"/>
                </a:highlight>
                <a:latin typeface="Century Gothic"/>
                <a:ea typeface="Century Gothic"/>
                <a:cs typeface="Century Gothic"/>
                <a:sym typeface="Century Gothic"/>
              </a:rPr>
              <a:t>To leave this session </a:t>
            </a:r>
            <a:r>
              <a:rPr b="1" lang="en-GB" sz="1600">
                <a:solidFill>
                  <a:schemeClr val="dk1"/>
                </a:solidFill>
                <a:highlight>
                  <a:schemeClr val="lt1"/>
                </a:highlight>
                <a:latin typeface="Century Gothic"/>
                <a:ea typeface="Century Gothic"/>
                <a:cs typeface="Century Gothic"/>
                <a:sym typeface="Century Gothic"/>
              </a:rPr>
              <a:t>feeling</a:t>
            </a:r>
            <a:r>
              <a:rPr b="1" lang="en-GB" sz="1600">
                <a:solidFill>
                  <a:schemeClr val="dk1"/>
                </a:solidFill>
                <a:highlight>
                  <a:schemeClr val="lt1"/>
                </a:highlight>
                <a:latin typeface="Century Gothic"/>
                <a:ea typeface="Century Gothic"/>
                <a:cs typeface="Century Gothic"/>
                <a:sym typeface="Century Gothic"/>
              </a:rPr>
              <a:t> more confident to use elements of sociocracy in your work. </a:t>
            </a:r>
            <a:endParaRPr b="1" sz="16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85" name="Google Shape;85;p17"/>
          <p:cNvSpPr txBox="1"/>
          <p:nvPr/>
        </p:nvSpPr>
        <p:spPr>
          <a:xfrm>
            <a:off x="5019975" y="300000"/>
            <a:ext cx="3621300" cy="546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500">
                <a:solidFill>
                  <a:schemeClr val="lt1"/>
                </a:solidFill>
                <a:highlight>
                  <a:srgbClr val="0433FF"/>
                </a:highlight>
                <a:latin typeface="Century Gothic"/>
                <a:ea typeface="Century Gothic"/>
                <a:cs typeface="Century Gothic"/>
                <a:sym typeface="Century Gothic"/>
              </a:rPr>
              <a:t>09:30-10:00</a:t>
            </a:r>
            <a:endParaRPr b="1" sz="1500">
              <a:solidFill>
                <a:schemeClr val="lt1"/>
              </a:solidFill>
              <a:highlight>
                <a:srgbClr val="0433FF"/>
              </a:highlight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500">
                <a:solidFill>
                  <a:schemeClr val="lt1"/>
                </a:solidFill>
                <a:highlight>
                  <a:schemeClr val="lt1"/>
                </a:highlight>
                <a:latin typeface="Century Gothic"/>
                <a:ea typeface="Century Gothic"/>
                <a:cs typeface="Century Gothic"/>
                <a:sym typeface="Century Gothic"/>
              </a:rPr>
              <a:t>.</a:t>
            </a:r>
            <a:r>
              <a:rPr b="1" lang="en-GB" sz="1500">
                <a:solidFill>
                  <a:schemeClr val="dk1"/>
                </a:solidFill>
                <a:highlight>
                  <a:schemeClr val="lt1"/>
                </a:highlight>
                <a:latin typeface="Century Gothic"/>
                <a:ea typeface="Century Gothic"/>
                <a:cs typeface="Century Gothic"/>
                <a:sym typeface="Century Gothic"/>
              </a:rPr>
              <a:t>Introductions</a:t>
            </a:r>
            <a:r>
              <a:rPr b="1" lang="en-GB" sz="1500">
                <a:solidFill>
                  <a:schemeClr val="lt1"/>
                </a:solidFill>
                <a:highlight>
                  <a:schemeClr val="lt1"/>
                </a:highlight>
                <a:latin typeface="Century Gothic"/>
                <a:ea typeface="Century Gothic"/>
                <a:cs typeface="Century Gothic"/>
                <a:sym typeface="Century Gothic"/>
              </a:rPr>
              <a:t>.</a:t>
            </a:r>
            <a:endParaRPr b="1" sz="1500">
              <a:solidFill>
                <a:schemeClr val="lt1"/>
              </a:solidFill>
              <a:highlight>
                <a:schemeClr val="lt1"/>
              </a:highlight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500">
              <a:solidFill>
                <a:schemeClr val="lt1"/>
              </a:solidFill>
              <a:highlight>
                <a:srgbClr val="0433FF"/>
              </a:highlight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500">
                <a:solidFill>
                  <a:schemeClr val="lt1"/>
                </a:solidFill>
                <a:highlight>
                  <a:srgbClr val="0433FF"/>
                </a:highlight>
                <a:latin typeface="Century Gothic"/>
                <a:ea typeface="Century Gothic"/>
                <a:cs typeface="Century Gothic"/>
                <a:sym typeface="Century Gothic"/>
              </a:rPr>
              <a:t>10:00-10:45</a:t>
            </a:r>
            <a:endParaRPr b="1" sz="1500">
              <a:solidFill>
                <a:schemeClr val="lt1"/>
              </a:solidFill>
              <a:highlight>
                <a:srgbClr val="0433FF"/>
              </a:highlight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500">
                <a:solidFill>
                  <a:schemeClr val="lt1"/>
                </a:solidFill>
                <a:highlight>
                  <a:schemeClr val="lt1"/>
                </a:highlight>
                <a:latin typeface="Century Gothic"/>
                <a:ea typeface="Century Gothic"/>
                <a:cs typeface="Century Gothic"/>
                <a:sym typeface="Century Gothic"/>
              </a:rPr>
              <a:t>.</a:t>
            </a:r>
            <a:r>
              <a:rPr b="1" lang="en-GB" sz="1500">
                <a:highlight>
                  <a:schemeClr val="lt1"/>
                </a:highlight>
                <a:latin typeface="Century Gothic"/>
                <a:ea typeface="Century Gothic"/>
                <a:cs typeface="Century Gothic"/>
                <a:sym typeface="Century Gothic"/>
              </a:rPr>
              <a:t>Practice Rounds and Proposals</a:t>
            </a:r>
            <a:r>
              <a:rPr b="1" lang="en-GB" sz="1500">
                <a:solidFill>
                  <a:schemeClr val="lt1"/>
                </a:solidFill>
                <a:highlight>
                  <a:schemeClr val="lt1"/>
                </a:highlight>
                <a:latin typeface="Century Gothic"/>
                <a:ea typeface="Century Gothic"/>
                <a:cs typeface="Century Gothic"/>
                <a:sym typeface="Century Gothic"/>
              </a:rPr>
              <a:t>.</a:t>
            </a:r>
            <a:endParaRPr b="1" sz="1500">
              <a:highlight>
                <a:schemeClr val="lt1"/>
              </a:highlight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500">
              <a:solidFill>
                <a:schemeClr val="dk1"/>
              </a:solidFill>
              <a:highlight>
                <a:schemeClr val="lt1"/>
              </a:highlight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500">
                <a:solidFill>
                  <a:schemeClr val="lt1"/>
                </a:solidFill>
                <a:highlight>
                  <a:srgbClr val="0433FF"/>
                </a:highlight>
                <a:latin typeface="Century Gothic"/>
                <a:ea typeface="Century Gothic"/>
                <a:cs typeface="Century Gothic"/>
                <a:sym typeface="Century Gothic"/>
              </a:rPr>
              <a:t>10:45-11:00</a:t>
            </a:r>
            <a:endParaRPr b="1" sz="1500">
              <a:solidFill>
                <a:schemeClr val="lt1"/>
              </a:solidFill>
              <a:highlight>
                <a:srgbClr val="0433FF"/>
              </a:highlight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500">
                <a:solidFill>
                  <a:schemeClr val="lt1"/>
                </a:solidFill>
                <a:highlight>
                  <a:schemeClr val="lt1"/>
                </a:highlight>
                <a:latin typeface="Century Gothic"/>
                <a:ea typeface="Century Gothic"/>
                <a:cs typeface="Century Gothic"/>
                <a:sym typeface="Century Gothic"/>
              </a:rPr>
              <a:t>.</a:t>
            </a:r>
            <a:r>
              <a:rPr b="1" lang="en-GB" sz="1500">
                <a:solidFill>
                  <a:schemeClr val="dk1"/>
                </a:solidFill>
                <a:highlight>
                  <a:schemeClr val="lt1"/>
                </a:highlight>
                <a:latin typeface="Century Gothic"/>
                <a:ea typeface="Century Gothic"/>
                <a:cs typeface="Century Gothic"/>
                <a:sym typeface="Century Gothic"/>
              </a:rPr>
              <a:t>Break</a:t>
            </a:r>
            <a:r>
              <a:rPr b="1" lang="en-GB" sz="1500">
                <a:solidFill>
                  <a:schemeClr val="lt1"/>
                </a:solidFill>
                <a:highlight>
                  <a:schemeClr val="lt1"/>
                </a:highlight>
                <a:latin typeface="Century Gothic"/>
                <a:ea typeface="Century Gothic"/>
                <a:cs typeface="Century Gothic"/>
                <a:sym typeface="Century Gothic"/>
              </a:rPr>
              <a:t>.</a:t>
            </a:r>
            <a:endParaRPr b="1" sz="1500">
              <a:solidFill>
                <a:schemeClr val="dk1"/>
              </a:solidFill>
              <a:highlight>
                <a:schemeClr val="lt1"/>
              </a:highlight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500">
              <a:solidFill>
                <a:schemeClr val="dk1"/>
              </a:solidFill>
              <a:highlight>
                <a:schemeClr val="lt1"/>
              </a:highlight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500">
                <a:solidFill>
                  <a:schemeClr val="lt1"/>
                </a:solidFill>
                <a:highlight>
                  <a:srgbClr val="0433FF"/>
                </a:highlight>
                <a:latin typeface="Century Gothic"/>
                <a:ea typeface="Century Gothic"/>
                <a:cs typeface="Century Gothic"/>
                <a:sym typeface="Century Gothic"/>
              </a:rPr>
              <a:t>11:00-11:45</a:t>
            </a:r>
            <a:endParaRPr b="1" sz="1500">
              <a:solidFill>
                <a:schemeClr val="lt1"/>
              </a:solidFill>
              <a:highlight>
                <a:srgbClr val="0433FF"/>
              </a:highlight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500">
                <a:solidFill>
                  <a:schemeClr val="lt1"/>
                </a:solidFill>
                <a:highlight>
                  <a:schemeClr val="lt1"/>
                </a:highlight>
                <a:latin typeface="Century Gothic"/>
                <a:ea typeface="Century Gothic"/>
                <a:cs typeface="Century Gothic"/>
                <a:sym typeface="Century Gothic"/>
              </a:rPr>
              <a:t>.</a:t>
            </a:r>
            <a:r>
              <a:rPr b="1" lang="en-GB" sz="1500">
                <a:solidFill>
                  <a:schemeClr val="dk1"/>
                </a:solidFill>
                <a:highlight>
                  <a:schemeClr val="lt1"/>
                </a:highlight>
                <a:latin typeface="Century Gothic"/>
                <a:ea typeface="Century Gothic"/>
                <a:cs typeface="Century Gothic"/>
                <a:sym typeface="Century Gothic"/>
              </a:rPr>
              <a:t>Practice with a real-life decision</a:t>
            </a:r>
            <a:r>
              <a:rPr b="1" lang="en-GB" sz="1500">
                <a:solidFill>
                  <a:schemeClr val="lt1"/>
                </a:solidFill>
                <a:highlight>
                  <a:schemeClr val="lt1"/>
                </a:highlight>
                <a:latin typeface="Century Gothic"/>
                <a:ea typeface="Century Gothic"/>
                <a:cs typeface="Century Gothic"/>
                <a:sym typeface="Century Gothic"/>
              </a:rPr>
              <a:t>.</a:t>
            </a:r>
            <a:endParaRPr b="1" sz="1500">
              <a:solidFill>
                <a:schemeClr val="dk1"/>
              </a:solidFill>
              <a:highlight>
                <a:schemeClr val="lt1"/>
              </a:highlight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500">
              <a:solidFill>
                <a:schemeClr val="dk1"/>
              </a:solidFill>
              <a:highlight>
                <a:schemeClr val="lt1"/>
              </a:highlight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500">
                <a:solidFill>
                  <a:schemeClr val="lt1"/>
                </a:solidFill>
                <a:highlight>
                  <a:srgbClr val="0433FF"/>
                </a:highlight>
                <a:latin typeface="Century Gothic"/>
                <a:ea typeface="Century Gothic"/>
                <a:cs typeface="Century Gothic"/>
                <a:sym typeface="Century Gothic"/>
              </a:rPr>
              <a:t>11:45-12:15</a:t>
            </a:r>
            <a:endParaRPr b="1" sz="1500">
              <a:solidFill>
                <a:schemeClr val="lt1"/>
              </a:solidFill>
              <a:highlight>
                <a:srgbClr val="0433FF"/>
              </a:highlight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500">
                <a:solidFill>
                  <a:schemeClr val="dk1"/>
                </a:solidFill>
                <a:highlight>
                  <a:schemeClr val="lt1"/>
                </a:highlight>
                <a:latin typeface="Century Gothic"/>
                <a:ea typeface="Century Gothic"/>
                <a:cs typeface="Century Gothic"/>
                <a:sym typeface="Century Gothic"/>
              </a:rPr>
              <a:t> Q&amp;A and intro to implementation</a:t>
            </a:r>
            <a:r>
              <a:rPr b="1" lang="en-GB" sz="1500">
                <a:solidFill>
                  <a:schemeClr val="lt1"/>
                </a:solidFill>
                <a:highlight>
                  <a:schemeClr val="lt1"/>
                </a:highlight>
                <a:latin typeface="Century Gothic"/>
                <a:ea typeface="Century Gothic"/>
                <a:cs typeface="Century Gothic"/>
                <a:sym typeface="Century Gothic"/>
              </a:rPr>
              <a:t>.</a:t>
            </a:r>
            <a:endParaRPr b="1" sz="1500">
              <a:solidFill>
                <a:schemeClr val="dk1"/>
              </a:solidFill>
              <a:highlight>
                <a:schemeClr val="lt1"/>
              </a:highlight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500">
              <a:solidFill>
                <a:schemeClr val="dk1"/>
              </a:solidFill>
              <a:highlight>
                <a:schemeClr val="lt1"/>
              </a:highlight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500">
                <a:solidFill>
                  <a:schemeClr val="lt1"/>
                </a:solidFill>
                <a:highlight>
                  <a:srgbClr val="0433FF"/>
                </a:highlight>
                <a:latin typeface="Century Gothic"/>
                <a:ea typeface="Century Gothic"/>
                <a:cs typeface="Century Gothic"/>
                <a:sym typeface="Century Gothic"/>
              </a:rPr>
              <a:t>12:15-12:30</a:t>
            </a:r>
            <a:endParaRPr b="1" sz="1500">
              <a:solidFill>
                <a:schemeClr val="lt1"/>
              </a:solidFill>
              <a:highlight>
                <a:srgbClr val="0433FF"/>
              </a:highlight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500">
                <a:solidFill>
                  <a:schemeClr val="dk1"/>
                </a:solidFill>
                <a:highlight>
                  <a:schemeClr val="lt1"/>
                </a:highlight>
                <a:latin typeface="Century Gothic"/>
                <a:ea typeface="Century Gothic"/>
                <a:cs typeface="Century Gothic"/>
                <a:sym typeface="Century Gothic"/>
              </a:rPr>
              <a:t> Wrap up</a:t>
            </a:r>
            <a:r>
              <a:rPr b="1" lang="en-GB" sz="1500">
                <a:solidFill>
                  <a:schemeClr val="lt1"/>
                </a:solidFill>
                <a:highlight>
                  <a:schemeClr val="lt1"/>
                </a:highlight>
                <a:latin typeface="Century Gothic"/>
                <a:ea typeface="Century Gothic"/>
                <a:cs typeface="Century Gothic"/>
                <a:sym typeface="Century Gothic"/>
              </a:rPr>
              <a:t>.</a:t>
            </a:r>
            <a:endParaRPr b="1" sz="1500">
              <a:solidFill>
                <a:schemeClr val="dk1"/>
              </a:solidFill>
              <a:highlight>
                <a:schemeClr val="lt1"/>
              </a:highlight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500">
              <a:solidFill>
                <a:schemeClr val="lt1"/>
              </a:solidFill>
              <a:highlight>
                <a:srgbClr val="0433FF"/>
              </a:highlight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500">
              <a:solidFill>
                <a:schemeClr val="dk1"/>
              </a:solidFill>
              <a:highlight>
                <a:schemeClr val="lt1"/>
              </a:highlight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500">
              <a:solidFill>
                <a:schemeClr val="dk1"/>
              </a:solidFill>
              <a:highlight>
                <a:schemeClr val="lt1"/>
              </a:highlight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8"/>
          <p:cNvSpPr txBox="1"/>
          <p:nvPr/>
        </p:nvSpPr>
        <p:spPr>
          <a:xfrm>
            <a:off x="381001" y="381075"/>
            <a:ext cx="3849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400">
                <a:solidFill>
                  <a:srgbClr val="0000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Principles of Sociocracy</a:t>
            </a:r>
            <a:endParaRPr b="1" sz="2400">
              <a:solidFill>
                <a:srgbClr val="0000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91" name="Google Shape;91;p18"/>
          <p:cNvSpPr txBox="1"/>
          <p:nvPr/>
        </p:nvSpPr>
        <p:spPr>
          <a:xfrm>
            <a:off x="381000" y="1038675"/>
            <a:ext cx="4016400" cy="347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700"/>
              <a:buFont typeface="Century Gothic"/>
              <a:buChar char="●"/>
            </a:pPr>
            <a:r>
              <a:rPr lang="en-GB" sz="1700">
                <a:solidFill>
                  <a:srgbClr val="22222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Action-focused</a:t>
            </a:r>
            <a:endParaRPr sz="1700">
              <a:solidFill>
                <a:srgbClr val="22222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700"/>
              <a:buFont typeface="Century Gothic"/>
              <a:buChar char="●"/>
            </a:pPr>
            <a:r>
              <a:rPr lang="en-GB" sz="1700">
                <a:solidFill>
                  <a:srgbClr val="22222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Proposals are developed before the meeting</a:t>
            </a:r>
            <a:endParaRPr sz="1700">
              <a:solidFill>
                <a:srgbClr val="22222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700"/>
              <a:buFont typeface="Century Gothic"/>
              <a:buChar char="●"/>
            </a:pPr>
            <a:r>
              <a:rPr lang="en-GB" sz="1700">
                <a:solidFill>
                  <a:srgbClr val="22222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Includes different opinions and voices equally</a:t>
            </a:r>
            <a:endParaRPr sz="1700">
              <a:solidFill>
                <a:srgbClr val="22222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700"/>
              <a:buFont typeface="Century Gothic"/>
              <a:buChar char="●"/>
            </a:pPr>
            <a:r>
              <a:rPr lang="en-GB" sz="1700">
                <a:solidFill>
                  <a:srgbClr val="22222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Aware of context - eg. feelings and power</a:t>
            </a:r>
            <a:endParaRPr sz="1700">
              <a:solidFill>
                <a:srgbClr val="22222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700"/>
              <a:buFont typeface="Century Gothic"/>
              <a:buChar char="●"/>
            </a:pPr>
            <a:r>
              <a:rPr lang="en-GB" sz="1700">
                <a:solidFill>
                  <a:srgbClr val="22222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Active listening</a:t>
            </a:r>
            <a:endParaRPr sz="1700">
              <a:solidFill>
                <a:srgbClr val="22222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700"/>
              <a:buFont typeface="Century Gothic"/>
              <a:buChar char="●"/>
            </a:pPr>
            <a:r>
              <a:rPr lang="en-GB" sz="1700">
                <a:solidFill>
                  <a:srgbClr val="22222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Distributes decision-making and creates a participatory culture</a:t>
            </a:r>
            <a:endParaRPr sz="1700">
              <a:solidFill>
                <a:srgbClr val="22222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800"/>
              <a:buFont typeface="Century Gothic"/>
              <a:buChar char="●"/>
            </a:pPr>
            <a:r>
              <a:rPr lang="en-GB" sz="1700">
                <a:solidFill>
                  <a:srgbClr val="22222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Promotes transparency</a:t>
            </a:r>
            <a:r>
              <a:rPr lang="en-GB" sz="1800">
                <a:solidFill>
                  <a:srgbClr val="22222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endParaRPr sz="1800">
              <a:solidFill>
                <a:srgbClr val="22222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92" name="Google Shape;92;p18"/>
          <p:cNvPicPr preferRelativeResize="0"/>
          <p:nvPr/>
        </p:nvPicPr>
        <p:blipFill rotWithShape="1">
          <a:blip r:embed="rId3">
            <a:alphaModFix/>
          </a:blip>
          <a:srcRect b="0" l="29396" r="11669" t="0"/>
          <a:stretch/>
        </p:blipFill>
        <p:spPr>
          <a:xfrm>
            <a:off x="4590000" y="75"/>
            <a:ext cx="4554000" cy="51435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9"/>
          <p:cNvSpPr txBox="1"/>
          <p:nvPr/>
        </p:nvSpPr>
        <p:spPr>
          <a:xfrm>
            <a:off x="381001" y="381075"/>
            <a:ext cx="38490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400">
                <a:solidFill>
                  <a:srgbClr val="0000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Real-life uses in Outlandish </a:t>
            </a:r>
            <a:endParaRPr b="1" sz="2400">
              <a:solidFill>
                <a:srgbClr val="0000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98" name="Google Shape;98;p19"/>
          <p:cNvSpPr txBox="1"/>
          <p:nvPr/>
        </p:nvSpPr>
        <p:spPr>
          <a:xfrm>
            <a:off x="381000" y="1426600"/>
            <a:ext cx="3849000" cy="25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800"/>
              <a:buFont typeface="Century Gothic"/>
              <a:buChar char="●"/>
            </a:pPr>
            <a:r>
              <a:rPr lang="en-GB" sz="1800">
                <a:solidFill>
                  <a:srgbClr val="22222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Setting pay for members</a:t>
            </a:r>
            <a:endParaRPr sz="1800">
              <a:solidFill>
                <a:srgbClr val="22222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800"/>
              <a:buFont typeface="Century Gothic"/>
              <a:buChar char="●"/>
            </a:pPr>
            <a:r>
              <a:rPr lang="en-GB" sz="1800">
                <a:solidFill>
                  <a:srgbClr val="22222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Extending paternity leave policy</a:t>
            </a:r>
            <a:endParaRPr sz="1800">
              <a:solidFill>
                <a:srgbClr val="22222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800"/>
              <a:buFont typeface="Century Gothic"/>
              <a:buChar char="●"/>
            </a:pPr>
            <a:r>
              <a:rPr lang="en-GB" sz="1800">
                <a:solidFill>
                  <a:srgbClr val="22222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Changing our accountant</a:t>
            </a:r>
            <a:endParaRPr sz="1800">
              <a:solidFill>
                <a:srgbClr val="22222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800"/>
              <a:buFont typeface="Century Gothic"/>
              <a:buChar char="●"/>
            </a:pPr>
            <a:r>
              <a:rPr lang="en-GB" sz="1800">
                <a:solidFill>
                  <a:srgbClr val="22222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Moving to a new office</a:t>
            </a:r>
            <a:endParaRPr sz="1800">
              <a:solidFill>
                <a:srgbClr val="22222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800"/>
              <a:buFont typeface="Century Gothic"/>
              <a:buChar char="●"/>
            </a:pPr>
            <a:r>
              <a:rPr lang="en-GB" sz="1800">
                <a:solidFill>
                  <a:srgbClr val="22222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Seconding staff to another coop</a:t>
            </a:r>
            <a:endParaRPr sz="1000">
              <a:solidFill>
                <a:srgbClr val="22222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22222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99" name="Google Shape;99;p19"/>
          <p:cNvSpPr/>
          <p:nvPr/>
        </p:nvSpPr>
        <p:spPr>
          <a:xfrm>
            <a:off x="4590000" y="75"/>
            <a:ext cx="4554000" cy="51435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" name="Google Shape;100;p19"/>
          <p:cNvSpPr txBox="1"/>
          <p:nvPr/>
        </p:nvSpPr>
        <p:spPr>
          <a:xfrm>
            <a:off x="4838413" y="2271814"/>
            <a:ext cx="22443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600">
                <a:solidFill>
                  <a:srgbClr val="000000"/>
                </a:solidFill>
                <a:latin typeface="Playfair Display Black"/>
                <a:ea typeface="Playfair Display Black"/>
                <a:cs typeface="Playfair Display Black"/>
                <a:sym typeface="Playfair Display Black"/>
              </a:rPr>
              <a:t>Process</a:t>
            </a:r>
            <a:endParaRPr sz="2600">
              <a:solidFill>
                <a:srgbClr val="000000"/>
              </a:solidFill>
              <a:latin typeface="Playfair Display Black"/>
              <a:ea typeface="Playfair Display Black"/>
              <a:cs typeface="Playfair Display Black"/>
              <a:sym typeface="Playfair Display Black"/>
            </a:endParaRPr>
          </a:p>
        </p:txBody>
      </p:sp>
      <p:sp>
        <p:nvSpPr>
          <p:cNvPr id="101" name="Google Shape;101;p19"/>
          <p:cNvSpPr txBox="1"/>
          <p:nvPr/>
        </p:nvSpPr>
        <p:spPr>
          <a:xfrm>
            <a:off x="5802862" y="3609572"/>
            <a:ext cx="22443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600">
                <a:solidFill>
                  <a:srgbClr val="000000"/>
                </a:solidFill>
                <a:latin typeface="Playfair Display Black"/>
                <a:ea typeface="Playfair Display Black"/>
                <a:cs typeface="Playfair Display Black"/>
                <a:sym typeface="Playfair Display Black"/>
              </a:rPr>
              <a:t>Learning</a:t>
            </a:r>
            <a:endParaRPr sz="2600">
              <a:solidFill>
                <a:srgbClr val="000000"/>
              </a:solidFill>
              <a:latin typeface="Playfair Display Black"/>
              <a:ea typeface="Playfair Display Black"/>
              <a:cs typeface="Playfair Display Black"/>
              <a:sym typeface="Playfair Display Black"/>
            </a:endParaRPr>
          </a:p>
        </p:txBody>
      </p:sp>
      <p:sp>
        <p:nvSpPr>
          <p:cNvPr id="102" name="Google Shape;102;p19"/>
          <p:cNvSpPr txBox="1"/>
          <p:nvPr/>
        </p:nvSpPr>
        <p:spPr>
          <a:xfrm>
            <a:off x="4974300" y="1304475"/>
            <a:ext cx="3785400" cy="2416500"/>
          </a:xfrm>
          <a:prstGeom prst="rect">
            <a:avLst/>
          </a:prstGeom>
          <a:solidFill>
            <a:srgbClr val="0433FF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9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But often, we just use it as a tool to get input from the team, and structure our discussions</a:t>
            </a:r>
            <a:endParaRPr b="1" sz="29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0"/>
          <p:cNvSpPr txBox="1"/>
          <p:nvPr/>
        </p:nvSpPr>
        <p:spPr>
          <a:xfrm>
            <a:off x="381000" y="381075"/>
            <a:ext cx="5048400" cy="12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400">
                <a:solidFill>
                  <a:srgbClr val="0000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Iterative steps towards goal</a:t>
            </a:r>
            <a:endParaRPr b="1" sz="2400">
              <a:solidFill>
                <a:srgbClr val="0000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0000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0000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08" name="Google Shape;108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2402" y="1295175"/>
            <a:ext cx="4506213" cy="281777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29161" y="4323107"/>
            <a:ext cx="6885674" cy="67439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1"/>
          <p:cNvSpPr/>
          <p:nvPr/>
        </p:nvSpPr>
        <p:spPr>
          <a:xfrm>
            <a:off x="0" y="75"/>
            <a:ext cx="9144000" cy="5143500"/>
          </a:xfrm>
          <a:prstGeom prst="rect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" name="Google Shape;115;p21"/>
          <p:cNvSpPr txBox="1"/>
          <p:nvPr/>
        </p:nvSpPr>
        <p:spPr>
          <a:xfrm>
            <a:off x="645225" y="812175"/>
            <a:ext cx="7726500" cy="346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32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Introduction to the Consent Process</a:t>
            </a:r>
            <a:endParaRPr b="1" sz="3200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2"/>
          <p:cNvSpPr/>
          <p:nvPr/>
        </p:nvSpPr>
        <p:spPr>
          <a:xfrm>
            <a:off x="4590000" y="75"/>
            <a:ext cx="4554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" name="Google Shape;121;p22"/>
          <p:cNvSpPr txBox="1"/>
          <p:nvPr/>
        </p:nvSpPr>
        <p:spPr>
          <a:xfrm>
            <a:off x="381001" y="381075"/>
            <a:ext cx="3849000" cy="12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GB" sz="2400">
                <a:solidFill>
                  <a:srgbClr val="0000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 Sociocratic Process</a:t>
            </a:r>
            <a:endParaRPr b="1" sz="2400">
              <a:solidFill>
                <a:srgbClr val="0000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2400">
              <a:solidFill>
                <a:srgbClr val="0000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0000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22" name="Google Shape;122;p22"/>
          <p:cNvPicPr preferRelativeResize="0"/>
          <p:nvPr/>
        </p:nvPicPr>
        <p:blipFill rotWithShape="1">
          <a:blip r:embed="rId3">
            <a:alphaModFix/>
          </a:blip>
          <a:srcRect b="5392" l="13583" r="15964" t="2898"/>
          <a:stretch/>
        </p:blipFill>
        <p:spPr>
          <a:xfrm>
            <a:off x="4985137" y="673176"/>
            <a:ext cx="3763727" cy="3633551"/>
          </a:xfrm>
          <a:prstGeom prst="rect">
            <a:avLst/>
          </a:prstGeom>
          <a:noFill/>
          <a:ln>
            <a:noFill/>
          </a:ln>
        </p:spPr>
      </p:pic>
      <p:sp>
        <p:nvSpPr>
          <p:cNvPr id="123" name="Google Shape;123;p22"/>
          <p:cNvSpPr txBox="1"/>
          <p:nvPr/>
        </p:nvSpPr>
        <p:spPr>
          <a:xfrm>
            <a:off x="5378350" y="1392375"/>
            <a:ext cx="1021200" cy="42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2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PROPOSAL</a:t>
            </a:r>
            <a:endParaRPr b="1" sz="12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24" name="Google Shape;124;p22"/>
          <p:cNvSpPr txBox="1"/>
          <p:nvPr/>
        </p:nvSpPr>
        <p:spPr>
          <a:xfrm>
            <a:off x="7303050" y="1326375"/>
            <a:ext cx="1021200" cy="42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CLARIFYING QUESTIONS</a:t>
            </a:r>
            <a:endParaRPr b="1" sz="11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25" name="Google Shape;125;p22"/>
          <p:cNvSpPr txBox="1"/>
          <p:nvPr/>
        </p:nvSpPr>
        <p:spPr>
          <a:xfrm>
            <a:off x="7303050" y="3259300"/>
            <a:ext cx="1021200" cy="42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INITIAL REACTIONS</a:t>
            </a:r>
            <a:endParaRPr b="1" sz="11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26" name="Google Shape;126;p22"/>
          <p:cNvSpPr txBox="1"/>
          <p:nvPr/>
        </p:nvSpPr>
        <p:spPr>
          <a:xfrm>
            <a:off x="5336400" y="3277700"/>
            <a:ext cx="1021200" cy="42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CRITICAL </a:t>
            </a:r>
            <a:endParaRPr b="1" sz="11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CONCERNS</a:t>
            </a:r>
            <a:endParaRPr b="1" sz="11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27" name="Google Shape;127;p22"/>
          <p:cNvSpPr txBox="1"/>
          <p:nvPr/>
        </p:nvSpPr>
        <p:spPr>
          <a:xfrm>
            <a:off x="381000" y="1122975"/>
            <a:ext cx="3849000" cy="402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800"/>
              <a:buFont typeface="Century Gothic"/>
              <a:buChar char="●"/>
            </a:pPr>
            <a:r>
              <a:rPr lang="en-GB" sz="1800">
                <a:solidFill>
                  <a:srgbClr val="22222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One person brings a proposal</a:t>
            </a:r>
            <a:endParaRPr sz="1800">
              <a:solidFill>
                <a:srgbClr val="22222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800"/>
              <a:buFont typeface="Century Gothic"/>
              <a:buChar char="●"/>
            </a:pPr>
            <a:r>
              <a:rPr lang="en-GB" sz="1800">
                <a:solidFill>
                  <a:srgbClr val="22222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Everyone has the opportunity to ask non-leading questions</a:t>
            </a:r>
            <a:endParaRPr sz="1800">
              <a:solidFill>
                <a:srgbClr val="22222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800"/>
              <a:buFont typeface="Century Gothic"/>
              <a:buChar char="●"/>
            </a:pPr>
            <a:r>
              <a:rPr lang="en-GB" sz="1800">
                <a:solidFill>
                  <a:srgbClr val="22222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People share how they feel about it</a:t>
            </a:r>
            <a:endParaRPr sz="1800">
              <a:solidFill>
                <a:srgbClr val="22222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800"/>
              <a:buFont typeface="Century Gothic"/>
              <a:buChar char="●"/>
            </a:pPr>
            <a:r>
              <a:rPr lang="en-GB" sz="1800">
                <a:solidFill>
                  <a:srgbClr val="22222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If there are are critical concerns, these can be reintegrated into the proposal to help it pass</a:t>
            </a:r>
            <a:endParaRPr sz="1800">
              <a:solidFill>
                <a:srgbClr val="22222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22222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22222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3"/>
          <p:cNvSpPr txBox="1"/>
          <p:nvPr/>
        </p:nvSpPr>
        <p:spPr>
          <a:xfrm>
            <a:off x="2972997" y="324925"/>
            <a:ext cx="3198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400">
                <a:solidFill>
                  <a:srgbClr val="0000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Consent Process</a:t>
            </a:r>
            <a:endParaRPr b="1" sz="2400">
              <a:solidFill>
                <a:srgbClr val="0000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grpSp>
        <p:nvGrpSpPr>
          <p:cNvPr id="133" name="Google Shape;133;p23"/>
          <p:cNvGrpSpPr/>
          <p:nvPr/>
        </p:nvGrpSpPr>
        <p:grpSpPr>
          <a:xfrm>
            <a:off x="1452738" y="885629"/>
            <a:ext cx="3302100" cy="4160046"/>
            <a:chOff x="4575488" y="831054"/>
            <a:chExt cx="3302100" cy="4160046"/>
          </a:xfrm>
        </p:grpSpPr>
        <p:pic>
          <p:nvPicPr>
            <p:cNvPr id="134" name="Google Shape;134;p23"/>
            <p:cNvPicPr preferRelativeResize="0"/>
            <p:nvPr/>
          </p:nvPicPr>
          <p:blipFill rotWithShape="1">
            <a:blip r:embed="rId3">
              <a:alphaModFix/>
            </a:blip>
            <a:srcRect b="21124" l="15944" r="48584" t="10555"/>
            <a:stretch/>
          </p:blipFill>
          <p:spPr>
            <a:xfrm>
              <a:off x="4785570" y="831054"/>
              <a:ext cx="2881843" cy="416004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5" name="Google Shape;135;p23"/>
            <p:cNvSpPr txBox="1"/>
            <p:nvPr/>
          </p:nvSpPr>
          <p:spPr>
            <a:xfrm>
              <a:off x="4797999" y="1028664"/>
              <a:ext cx="2658600" cy="503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78575" lIns="78575" spcFirstLastPara="1" rIns="78575" wrap="square" tIns="785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Proposal</a:t>
              </a:r>
              <a:endParaRPr b="1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36" name="Google Shape;136;p23"/>
            <p:cNvSpPr txBox="1"/>
            <p:nvPr/>
          </p:nvSpPr>
          <p:spPr>
            <a:xfrm>
              <a:off x="4798001" y="2139557"/>
              <a:ext cx="2658600" cy="503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78575" lIns="78575" spcFirstLastPara="1" rIns="78575" wrap="square" tIns="785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Clarifying questions</a:t>
              </a:r>
              <a:endParaRPr b="1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37" name="Google Shape;137;p23"/>
            <p:cNvSpPr txBox="1"/>
            <p:nvPr/>
          </p:nvSpPr>
          <p:spPr>
            <a:xfrm>
              <a:off x="4797999" y="3195056"/>
              <a:ext cx="2723400" cy="503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78575" lIns="78575" spcFirstLastPara="1" rIns="78575" wrap="square" tIns="785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Quick reactions</a:t>
              </a:r>
              <a:endParaRPr b="1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38" name="Google Shape;138;p23"/>
            <p:cNvSpPr txBox="1"/>
            <p:nvPr/>
          </p:nvSpPr>
          <p:spPr>
            <a:xfrm>
              <a:off x="4575488" y="4297716"/>
              <a:ext cx="3302100" cy="503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78575" lIns="78575" spcFirstLastPara="1" rIns="78575" wrap="square" tIns="785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Critical concerns</a:t>
              </a:r>
              <a:endParaRPr b="1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grpSp>
        <p:nvGrpSpPr>
          <p:cNvPr id="139" name="Google Shape;139;p23"/>
          <p:cNvGrpSpPr/>
          <p:nvPr/>
        </p:nvGrpSpPr>
        <p:grpSpPr>
          <a:xfrm>
            <a:off x="4754850" y="831050"/>
            <a:ext cx="2658683" cy="4062236"/>
            <a:chOff x="1128075" y="831050"/>
            <a:chExt cx="2658683" cy="4062236"/>
          </a:xfrm>
        </p:grpSpPr>
        <p:pic>
          <p:nvPicPr>
            <p:cNvPr id="140" name="Google Shape;140;p23"/>
            <p:cNvPicPr preferRelativeResize="0"/>
            <p:nvPr/>
          </p:nvPicPr>
          <p:blipFill rotWithShape="1">
            <a:blip r:embed="rId4">
              <a:alphaModFix/>
            </a:blip>
            <a:srcRect b="22450" l="16710" r="50355" t="10412"/>
            <a:stretch/>
          </p:blipFill>
          <p:spPr>
            <a:xfrm>
              <a:off x="1128075" y="831050"/>
              <a:ext cx="2658683" cy="406223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1" name="Google Shape;141;p23"/>
            <p:cNvSpPr txBox="1"/>
            <p:nvPr/>
          </p:nvSpPr>
          <p:spPr>
            <a:xfrm>
              <a:off x="1128075" y="1028664"/>
              <a:ext cx="2658600" cy="503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78575" lIns="78575" spcFirstLastPara="1" rIns="78575" wrap="square" tIns="785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latin typeface="Century Gothic"/>
                  <a:ea typeface="Century Gothic"/>
                  <a:cs typeface="Century Gothic"/>
                  <a:sym typeface="Century Gothic"/>
                </a:rPr>
                <a:t>Propose</a:t>
              </a:r>
              <a:endParaRPr b="1" sz="1800"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42" name="Google Shape;142;p23"/>
            <p:cNvSpPr txBox="1"/>
            <p:nvPr/>
          </p:nvSpPr>
          <p:spPr>
            <a:xfrm>
              <a:off x="1128077" y="2139557"/>
              <a:ext cx="2658600" cy="503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78575" lIns="78575" spcFirstLastPara="1" rIns="78575" wrap="square" tIns="785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latin typeface="Century Gothic"/>
                  <a:ea typeface="Century Gothic"/>
                  <a:cs typeface="Century Gothic"/>
                  <a:sym typeface="Century Gothic"/>
                </a:rPr>
                <a:t>Understand</a:t>
              </a:r>
              <a:endParaRPr b="1" sz="1800"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43" name="Google Shape;143;p23"/>
            <p:cNvSpPr txBox="1"/>
            <p:nvPr/>
          </p:nvSpPr>
          <p:spPr>
            <a:xfrm>
              <a:off x="1128184" y="3195056"/>
              <a:ext cx="2658300" cy="503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78575" lIns="78575" spcFirstLastPara="1" rIns="78575" wrap="square" tIns="785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latin typeface="Century Gothic"/>
                  <a:ea typeface="Century Gothic"/>
                  <a:cs typeface="Century Gothic"/>
                  <a:sym typeface="Century Gothic"/>
                </a:rPr>
                <a:t>Explore</a:t>
              </a:r>
              <a:endParaRPr b="1" sz="1800"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44" name="Google Shape;144;p23"/>
            <p:cNvSpPr txBox="1"/>
            <p:nvPr/>
          </p:nvSpPr>
          <p:spPr>
            <a:xfrm>
              <a:off x="1128257" y="4297716"/>
              <a:ext cx="2658300" cy="503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78575" lIns="78575" spcFirstLastPara="1" rIns="78575" wrap="square" tIns="785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latin typeface="Century Gothic"/>
                  <a:ea typeface="Century Gothic"/>
                  <a:cs typeface="Century Gothic"/>
                  <a:sym typeface="Century Gothic"/>
                </a:rPr>
                <a:t>Decide</a:t>
              </a:r>
              <a:endParaRPr b="1" sz="1800"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24"/>
          <p:cNvSpPr/>
          <p:nvPr/>
        </p:nvSpPr>
        <p:spPr>
          <a:xfrm>
            <a:off x="0" y="75"/>
            <a:ext cx="9144000" cy="5143500"/>
          </a:xfrm>
          <a:prstGeom prst="rect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0" name="Google Shape;150;p24"/>
          <p:cNvSpPr txBox="1"/>
          <p:nvPr/>
        </p:nvSpPr>
        <p:spPr>
          <a:xfrm>
            <a:off x="645225" y="812175"/>
            <a:ext cx="3694800" cy="3463200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32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Consent is acceptance, </a:t>
            </a:r>
            <a:br>
              <a:rPr b="1" lang="en-GB" sz="32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</a:br>
            <a:r>
              <a:rPr b="1" lang="en-GB" sz="32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not agreement</a:t>
            </a:r>
            <a:endParaRPr b="1" sz="3200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51" name="Google Shape;151;p24"/>
          <p:cNvSpPr txBox="1"/>
          <p:nvPr/>
        </p:nvSpPr>
        <p:spPr>
          <a:xfrm>
            <a:off x="4778000" y="812175"/>
            <a:ext cx="3694800" cy="3463200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32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Good enough </a:t>
            </a:r>
            <a:br>
              <a:rPr b="1" lang="en-GB" sz="32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</a:br>
            <a:r>
              <a:rPr b="1" lang="en-GB" sz="32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for now,</a:t>
            </a:r>
            <a:endParaRPr b="1" sz="32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32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safe enough </a:t>
            </a:r>
            <a:br>
              <a:rPr b="1" lang="en-GB" sz="32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</a:br>
            <a:r>
              <a:rPr b="1" lang="en-GB" sz="32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to try</a:t>
            </a:r>
            <a:endParaRPr b="1" sz="3200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5"/>
          <p:cNvSpPr txBox="1"/>
          <p:nvPr/>
        </p:nvSpPr>
        <p:spPr>
          <a:xfrm>
            <a:off x="3090847" y="369850"/>
            <a:ext cx="3198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400">
                <a:solidFill>
                  <a:srgbClr val="0000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is ‘Consent’? </a:t>
            </a:r>
            <a:endParaRPr b="1" sz="2400">
              <a:solidFill>
                <a:srgbClr val="0000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57" name="Google Shape;157;p25"/>
          <p:cNvPicPr preferRelativeResize="0"/>
          <p:nvPr/>
        </p:nvPicPr>
        <p:blipFill rotWithShape="1">
          <a:blip r:embed="rId3">
            <a:alphaModFix/>
          </a:blip>
          <a:srcRect b="3679" l="24003" r="16568" t="4569"/>
          <a:stretch/>
        </p:blipFill>
        <p:spPr>
          <a:xfrm>
            <a:off x="1487812" y="1287350"/>
            <a:ext cx="2793277" cy="3198676"/>
          </a:xfrm>
          <a:prstGeom prst="rect">
            <a:avLst/>
          </a:prstGeom>
          <a:noFill/>
          <a:ln>
            <a:noFill/>
          </a:ln>
        </p:spPr>
      </p:pic>
      <p:sp>
        <p:nvSpPr>
          <p:cNvPr id="158" name="Google Shape;158;p25"/>
          <p:cNvSpPr/>
          <p:nvPr/>
        </p:nvSpPr>
        <p:spPr>
          <a:xfrm>
            <a:off x="1863797" y="1894949"/>
            <a:ext cx="2159700" cy="578100"/>
          </a:xfrm>
          <a:prstGeom prst="ellipse">
            <a:avLst/>
          </a:prstGeom>
          <a:noFill/>
          <a:ln>
            <a:noFill/>
          </a:ln>
        </p:spPr>
        <p:txBody>
          <a:bodyPr anchorCtr="0" anchor="ctr" bIns="73750" lIns="73750" spcFirstLastPara="1" rIns="73750" wrap="square" tIns="737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0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Preference</a:t>
            </a:r>
            <a:endParaRPr b="1" sz="2000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59" name="Google Shape;159;p25"/>
          <p:cNvSpPr txBox="1"/>
          <p:nvPr/>
        </p:nvSpPr>
        <p:spPr>
          <a:xfrm>
            <a:off x="1839690" y="2685982"/>
            <a:ext cx="2089500" cy="401400"/>
          </a:xfrm>
          <a:prstGeom prst="rect">
            <a:avLst/>
          </a:prstGeom>
          <a:noFill/>
          <a:ln>
            <a:noFill/>
          </a:ln>
        </p:spPr>
        <p:txBody>
          <a:bodyPr anchorCtr="0" anchor="t" bIns="73750" lIns="73750" spcFirstLastPara="1" rIns="73750" wrap="square" tIns="737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000">
                <a:latin typeface="Century Gothic"/>
                <a:ea typeface="Century Gothic"/>
                <a:cs typeface="Century Gothic"/>
                <a:sym typeface="Century Gothic"/>
              </a:rPr>
              <a:t>Range of tolerance</a:t>
            </a:r>
            <a:endParaRPr b="1" sz="20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60" name="Google Shape;160;p25"/>
          <p:cNvSpPr txBox="1"/>
          <p:nvPr/>
        </p:nvSpPr>
        <p:spPr>
          <a:xfrm>
            <a:off x="4319891" y="1643643"/>
            <a:ext cx="3372300" cy="468000"/>
          </a:xfrm>
          <a:prstGeom prst="rect">
            <a:avLst/>
          </a:prstGeom>
          <a:noFill/>
          <a:ln>
            <a:noFill/>
          </a:ln>
        </p:spPr>
        <p:txBody>
          <a:bodyPr anchorCtr="0" anchor="t" bIns="73750" lIns="73750" spcFirstLastPara="1" rIns="73750" wrap="square" tIns="73750">
            <a:noAutofit/>
          </a:bodyPr>
          <a:lstStyle/>
          <a:p>
            <a:pPr indent="0" lvl="0" marL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-GB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“I prefer chocolate”</a:t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61" name="Google Shape;161;p25"/>
          <p:cNvSpPr txBox="1"/>
          <p:nvPr/>
        </p:nvSpPr>
        <p:spPr>
          <a:xfrm>
            <a:off x="4281093" y="2577608"/>
            <a:ext cx="3372300" cy="502800"/>
          </a:xfrm>
          <a:prstGeom prst="rect">
            <a:avLst/>
          </a:prstGeom>
          <a:noFill/>
          <a:ln>
            <a:noFill/>
          </a:ln>
        </p:spPr>
        <p:txBody>
          <a:bodyPr anchorCtr="0" anchor="t" bIns="73750" lIns="73750" spcFirstLastPara="1" rIns="73750" wrap="square" tIns="7375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-GB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“I will eat anything sweet”</a:t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62" name="Google Shape;162;p25"/>
          <p:cNvSpPr txBox="1"/>
          <p:nvPr/>
        </p:nvSpPr>
        <p:spPr>
          <a:xfrm>
            <a:off x="4281091" y="3897880"/>
            <a:ext cx="3372300" cy="502800"/>
          </a:xfrm>
          <a:prstGeom prst="rect">
            <a:avLst/>
          </a:prstGeom>
          <a:noFill/>
          <a:ln>
            <a:noFill/>
          </a:ln>
        </p:spPr>
        <p:txBody>
          <a:bodyPr anchorCtr="0" anchor="t" bIns="73750" lIns="73750" spcFirstLastPara="1" rIns="73750" wrap="square" tIns="7375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lang="en-GB" sz="15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“I am allergic to nuts”</a:t>
            </a:r>
            <a:endParaRPr sz="1800">
              <a:solidFill>
                <a:schemeClr val="dk1"/>
              </a:solidFill>
              <a:latin typeface="Playfair Display Medium"/>
              <a:ea typeface="Playfair Display Medium"/>
              <a:cs typeface="Playfair Display Medium"/>
              <a:sym typeface="Playfair Display Medium"/>
            </a:endParaRPr>
          </a:p>
        </p:txBody>
      </p:sp>
      <p:sp>
        <p:nvSpPr>
          <p:cNvPr id="163" name="Google Shape;163;p25"/>
          <p:cNvSpPr txBox="1"/>
          <p:nvPr/>
        </p:nvSpPr>
        <p:spPr>
          <a:xfrm>
            <a:off x="1857798" y="3910897"/>
            <a:ext cx="2089500" cy="401400"/>
          </a:xfrm>
          <a:prstGeom prst="rect">
            <a:avLst/>
          </a:prstGeom>
          <a:noFill/>
          <a:ln>
            <a:noFill/>
          </a:ln>
        </p:spPr>
        <p:txBody>
          <a:bodyPr anchorCtr="0" anchor="t" bIns="73750" lIns="73750" spcFirstLastPara="1" rIns="73750" wrap="square" tIns="737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000">
                <a:latin typeface="Century Gothic"/>
                <a:ea typeface="Century Gothic"/>
                <a:cs typeface="Century Gothic"/>
                <a:sym typeface="Century Gothic"/>
              </a:rPr>
              <a:t>Objections</a:t>
            </a:r>
            <a:endParaRPr b="1" sz="20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164" name="Google Shape;164;p25"/>
          <p:cNvCxnSpPr/>
          <p:nvPr/>
        </p:nvCxnSpPr>
        <p:spPr>
          <a:xfrm>
            <a:off x="4585921" y="4262810"/>
            <a:ext cx="1635300" cy="0"/>
          </a:xfrm>
          <a:prstGeom prst="straightConnector1">
            <a:avLst/>
          </a:prstGeom>
          <a:noFill/>
          <a:ln cap="flat" cmpd="sng" w="38100">
            <a:solidFill>
              <a:srgbClr val="1D1C1D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6"/>
          <p:cNvSpPr txBox="1"/>
          <p:nvPr/>
        </p:nvSpPr>
        <p:spPr>
          <a:xfrm>
            <a:off x="2972997" y="324925"/>
            <a:ext cx="3198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400">
                <a:solidFill>
                  <a:srgbClr val="0000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Consent Process</a:t>
            </a:r>
            <a:endParaRPr b="1" sz="2400">
              <a:solidFill>
                <a:srgbClr val="0000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70" name="Google Shape;170;p26"/>
          <p:cNvSpPr txBox="1"/>
          <p:nvPr/>
        </p:nvSpPr>
        <p:spPr>
          <a:xfrm>
            <a:off x="313875" y="1089950"/>
            <a:ext cx="8331900" cy="405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9250" lvl="0" marL="45720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Century Gothic"/>
              <a:buAutoNum type="arabicPeriod"/>
            </a:pPr>
            <a:r>
              <a:rPr lang="en-GB" sz="19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Bring a proposal</a:t>
            </a:r>
            <a:endParaRPr sz="19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49250" lvl="0" marL="45720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Century Gothic"/>
              <a:buAutoNum type="arabicPeriod"/>
            </a:pPr>
            <a:r>
              <a:rPr lang="en-GB" sz="19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Appoint a facilitator and a notetaker</a:t>
            </a:r>
            <a:endParaRPr sz="19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49250" lvl="0" marL="45720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Century Gothic"/>
              <a:buAutoNum type="arabicPeriod"/>
            </a:pPr>
            <a:r>
              <a:rPr lang="en-GB" sz="19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Agree time boundary</a:t>
            </a:r>
            <a:endParaRPr sz="19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49250" lvl="0" marL="45720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Century Gothic"/>
              <a:buAutoNum type="arabicPeriod"/>
            </a:pPr>
            <a:r>
              <a:rPr lang="en-GB" sz="19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State the proposal</a:t>
            </a:r>
            <a:endParaRPr sz="19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49250" lvl="0" marL="45720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1900"/>
              <a:buFont typeface="Century Gothic"/>
              <a:buAutoNum type="arabicPeriod"/>
            </a:pPr>
            <a:r>
              <a:rPr b="1" lang="en-GB" sz="19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Clarifying round - 	</a:t>
            </a:r>
            <a:r>
              <a:rPr b="1" lang="en-GB" sz="1900">
                <a:solidFill>
                  <a:srgbClr val="0433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Do you have any clarifying questions?</a:t>
            </a:r>
            <a:endParaRPr b="1" sz="1900">
              <a:solidFill>
                <a:srgbClr val="0433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49250" lvl="0" marL="45720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1900"/>
              <a:buFont typeface="Century Gothic"/>
              <a:buAutoNum type="arabicPeriod"/>
            </a:pPr>
            <a:r>
              <a:rPr b="1" lang="en-GB" sz="19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Quick reactions - 	</a:t>
            </a:r>
            <a:r>
              <a:rPr b="1" lang="en-GB" sz="1900">
                <a:solidFill>
                  <a:srgbClr val="0000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What’s your initial reaction?</a:t>
            </a:r>
            <a:endParaRPr b="1" sz="1900">
              <a:solidFill>
                <a:srgbClr val="0000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49250" lvl="0" marL="45720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1900"/>
              <a:buFont typeface="Century Gothic"/>
              <a:buAutoNum type="arabicPeriod"/>
            </a:pPr>
            <a:r>
              <a:rPr b="1" lang="en-GB" sz="19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Test for consent - 	</a:t>
            </a:r>
            <a:r>
              <a:rPr b="1" lang="en-GB" sz="1900">
                <a:solidFill>
                  <a:srgbClr val="0000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Do you have any critical concerns? Yes/No</a:t>
            </a:r>
            <a:endParaRPr b="1" sz="1900">
              <a:solidFill>
                <a:srgbClr val="0000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49250" lvl="0" marL="45720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1900"/>
              <a:buFont typeface="Century Gothic"/>
              <a:buAutoNum type="arabicPeriod"/>
            </a:pPr>
            <a:r>
              <a:rPr lang="en-GB" sz="19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Gather</a:t>
            </a:r>
            <a:r>
              <a:rPr lang="en-GB" sz="19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concerns </a:t>
            </a:r>
            <a:endParaRPr sz="19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49250" lvl="0" marL="45720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Century Gothic"/>
              <a:buAutoNum type="arabicPeriod"/>
            </a:pPr>
            <a:r>
              <a:rPr lang="en-GB" sz="19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Find solutions</a:t>
            </a:r>
            <a:endParaRPr sz="19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49250" lvl="0" marL="45720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Century Gothic"/>
              <a:buAutoNum type="arabicPeriod"/>
            </a:pPr>
            <a:r>
              <a:rPr lang="en-GB" sz="19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Restate the revised proposal </a:t>
            </a:r>
            <a:endParaRPr sz="19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49250" lvl="0" marL="45720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Century Gothic"/>
              <a:buAutoNum type="arabicPeriod"/>
            </a:pPr>
            <a:r>
              <a:rPr b="1" lang="en-GB" sz="19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Repeat from step 5</a:t>
            </a:r>
            <a:endParaRPr b="1" sz="19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" name="Google Shape;175;p27"/>
          <p:cNvPicPr preferRelativeResize="0"/>
          <p:nvPr/>
        </p:nvPicPr>
        <p:blipFill rotWithShape="1">
          <a:blip r:embed="rId3">
            <a:alphaModFix/>
          </a:blip>
          <a:srcRect b="5392" l="13583" r="15964" t="2898"/>
          <a:stretch/>
        </p:blipFill>
        <p:spPr>
          <a:xfrm>
            <a:off x="1999485" y="88248"/>
            <a:ext cx="5145027" cy="4967024"/>
          </a:xfrm>
          <a:prstGeom prst="rect">
            <a:avLst/>
          </a:prstGeom>
          <a:noFill/>
          <a:ln>
            <a:noFill/>
          </a:ln>
        </p:spPr>
      </p:pic>
      <p:sp>
        <p:nvSpPr>
          <p:cNvPr id="176" name="Google Shape;176;p27"/>
          <p:cNvSpPr txBox="1"/>
          <p:nvPr/>
        </p:nvSpPr>
        <p:spPr>
          <a:xfrm>
            <a:off x="2680330" y="888121"/>
            <a:ext cx="10374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Test for consent </a:t>
            </a:r>
            <a:endParaRPr b="1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[yes/no]</a:t>
            </a:r>
            <a:endParaRPr b="1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77" name="Google Shape;177;p27"/>
          <p:cNvSpPr txBox="1"/>
          <p:nvPr/>
        </p:nvSpPr>
        <p:spPr>
          <a:xfrm>
            <a:off x="5352240" y="888121"/>
            <a:ext cx="11034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Gather and group concerns</a:t>
            </a:r>
            <a:endParaRPr b="1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78" name="Google Shape;178;p27"/>
          <p:cNvSpPr txBox="1"/>
          <p:nvPr/>
        </p:nvSpPr>
        <p:spPr>
          <a:xfrm>
            <a:off x="5385189" y="3719963"/>
            <a:ext cx="10374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Integrate concerns</a:t>
            </a:r>
            <a:endParaRPr b="1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79" name="Google Shape;179;p27"/>
          <p:cNvSpPr txBox="1"/>
          <p:nvPr/>
        </p:nvSpPr>
        <p:spPr>
          <a:xfrm>
            <a:off x="2647398" y="3612366"/>
            <a:ext cx="11034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Redraft proposal [optional]</a:t>
            </a:r>
            <a:endParaRPr b="1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2"/>
        </a:solidFill>
      </p:bgPr>
    </p:bg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28"/>
          <p:cNvSpPr txBox="1"/>
          <p:nvPr/>
        </p:nvSpPr>
        <p:spPr>
          <a:xfrm>
            <a:off x="381001" y="381075"/>
            <a:ext cx="3849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400">
                <a:solidFill>
                  <a:srgbClr val="0433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Tips</a:t>
            </a:r>
            <a:endParaRPr b="1" sz="2400">
              <a:solidFill>
                <a:srgbClr val="0433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85" name="Google Shape;185;p28"/>
          <p:cNvPicPr preferRelativeResize="0"/>
          <p:nvPr/>
        </p:nvPicPr>
        <p:blipFill rotWithShape="1">
          <a:blip r:embed="rId3">
            <a:alphaModFix/>
          </a:blip>
          <a:srcRect b="52549" l="5830" r="61022" t="3913"/>
          <a:stretch/>
        </p:blipFill>
        <p:spPr>
          <a:xfrm>
            <a:off x="1233970" y="1278200"/>
            <a:ext cx="964454" cy="93949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28"/>
          <p:cNvPicPr preferRelativeResize="0"/>
          <p:nvPr/>
        </p:nvPicPr>
        <p:blipFill rotWithShape="1">
          <a:blip r:embed="rId4">
            <a:alphaModFix/>
          </a:blip>
          <a:srcRect b="8435" l="59093" r="19760" t="63979"/>
          <a:stretch/>
        </p:blipFill>
        <p:spPr>
          <a:xfrm>
            <a:off x="6744908" y="2452160"/>
            <a:ext cx="964454" cy="933156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p28"/>
          <p:cNvPicPr preferRelativeResize="0"/>
          <p:nvPr/>
        </p:nvPicPr>
        <p:blipFill rotWithShape="1">
          <a:blip r:embed="rId5">
            <a:alphaModFix/>
          </a:blip>
          <a:srcRect b="7514" l="8340" r="71227" t="56464"/>
          <a:stretch/>
        </p:blipFill>
        <p:spPr>
          <a:xfrm>
            <a:off x="4087962" y="505156"/>
            <a:ext cx="818017" cy="10696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p28"/>
          <p:cNvPicPr preferRelativeResize="0"/>
          <p:nvPr/>
        </p:nvPicPr>
        <p:blipFill rotWithShape="1">
          <a:blip r:embed="rId6">
            <a:alphaModFix/>
          </a:blip>
          <a:srcRect b="71620" l="54349" r="10350" t="1410"/>
          <a:stretch/>
        </p:blipFill>
        <p:spPr>
          <a:xfrm>
            <a:off x="3724220" y="3129333"/>
            <a:ext cx="1450179" cy="82172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Google Shape;189;p28"/>
          <p:cNvPicPr preferRelativeResize="0"/>
          <p:nvPr/>
        </p:nvPicPr>
        <p:blipFill rotWithShape="1">
          <a:blip r:embed="rId5">
            <a:alphaModFix/>
          </a:blip>
          <a:srcRect b="45171" l="50493" r="2500" t="35757"/>
          <a:stretch/>
        </p:blipFill>
        <p:spPr>
          <a:xfrm>
            <a:off x="6295538" y="618956"/>
            <a:ext cx="1863178" cy="560678"/>
          </a:xfrm>
          <a:prstGeom prst="rect">
            <a:avLst/>
          </a:prstGeom>
          <a:noFill/>
          <a:ln>
            <a:noFill/>
          </a:ln>
        </p:spPr>
      </p:pic>
      <p:sp>
        <p:nvSpPr>
          <p:cNvPr id="190" name="Google Shape;190;p28"/>
          <p:cNvSpPr txBox="1"/>
          <p:nvPr/>
        </p:nvSpPr>
        <p:spPr>
          <a:xfrm>
            <a:off x="538251" y="2319200"/>
            <a:ext cx="2355900" cy="169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Pay attention to your feelings and body.</a:t>
            </a:r>
            <a:r>
              <a:rPr lang="en-GB">
                <a:solidFill>
                  <a:schemeClr val="dk1"/>
                </a:solidFill>
              </a:rPr>
              <a:t> </a:t>
            </a:r>
            <a:r>
              <a:rPr lang="en-GB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Notice how these might change in different conversations</a:t>
            </a:r>
            <a:endParaRPr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91" name="Google Shape;191;p28"/>
          <p:cNvSpPr txBox="1"/>
          <p:nvPr/>
        </p:nvSpPr>
        <p:spPr>
          <a:xfrm>
            <a:off x="3667472" y="4080875"/>
            <a:ext cx="1659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Be curious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192" name="Google Shape;192;p28"/>
          <p:cNvSpPr txBox="1"/>
          <p:nvPr/>
        </p:nvSpPr>
        <p:spPr>
          <a:xfrm>
            <a:off x="6099799" y="1354650"/>
            <a:ext cx="2355900" cy="72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Bring your real selves to the practise sessions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193" name="Google Shape;193;p28"/>
          <p:cNvSpPr txBox="1"/>
          <p:nvPr/>
        </p:nvSpPr>
        <p:spPr>
          <a:xfrm>
            <a:off x="3636123" y="1800663"/>
            <a:ext cx="1721700" cy="10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Notice how much you are talking</a:t>
            </a:r>
            <a:endParaRPr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94" name="Google Shape;194;p28"/>
          <p:cNvSpPr txBox="1"/>
          <p:nvPr/>
        </p:nvSpPr>
        <p:spPr>
          <a:xfrm>
            <a:off x="6143842" y="3477850"/>
            <a:ext cx="2166600" cy="10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Raise concerns, worries and questions - be brave!</a:t>
            </a:r>
            <a:endParaRPr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29"/>
          <p:cNvSpPr/>
          <p:nvPr/>
        </p:nvSpPr>
        <p:spPr>
          <a:xfrm>
            <a:off x="0" y="75"/>
            <a:ext cx="9144000" cy="5143500"/>
          </a:xfrm>
          <a:prstGeom prst="rect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0" name="Google Shape;200;p29"/>
          <p:cNvSpPr txBox="1"/>
          <p:nvPr/>
        </p:nvSpPr>
        <p:spPr>
          <a:xfrm>
            <a:off x="645225" y="812175"/>
            <a:ext cx="7726500" cy="346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32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Practice</a:t>
            </a:r>
            <a:endParaRPr b="1" sz="3200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30"/>
          <p:cNvSpPr/>
          <p:nvPr/>
        </p:nvSpPr>
        <p:spPr>
          <a:xfrm>
            <a:off x="0" y="75"/>
            <a:ext cx="9144000" cy="5143500"/>
          </a:xfrm>
          <a:prstGeom prst="rect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6" name="Google Shape;206;p30"/>
          <p:cNvSpPr txBox="1"/>
          <p:nvPr/>
        </p:nvSpPr>
        <p:spPr>
          <a:xfrm>
            <a:off x="530100" y="921413"/>
            <a:ext cx="2484300" cy="15162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We turn off all our communication methods (mobile phones, email client and Slack) off until the end of the </a:t>
            </a:r>
            <a:r>
              <a:rPr b="1" lang="en-GB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workshop</a:t>
            </a:r>
            <a:endParaRPr b="1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07" name="Google Shape;207;p30"/>
          <p:cNvSpPr txBox="1"/>
          <p:nvPr/>
        </p:nvSpPr>
        <p:spPr>
          <a:xfrm>
            <a:off x="3346775" y="921413"/>
            <a:ext cx="2484300" cy="15162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We run the rest of this proposal standing up</a:t>
            </a:r>
            <a:endParaRPr b="1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08" name="Google Shape;208;p30"/>
          <p:cNvSpPr txBox="1"/>
          <p:nvPr/>
        </p:nvSpPr>
        <p:spPr>
          <a:xfrm>
            <a:off x="6163450" y="921413"/>
            <a:ext cx="2484300" cy="15162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Everyone has to say “check” when they have finished speaking</a:t>
            </a:r>
            <a:endParaRPr b="1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09" name="Google Shape;209;p30"/>
          <p:cNvSpPr txBox="1"/>
          <p:nvPr/>
        </p:nvSpPr>
        <p:spPr>
          <a:xfrm>
            <a:off x="530100" y="2705888"/>
            <a:ext cx="2484300" cy="15162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We don’t use gendered language to refer to multiple people e.g. guys</a:t>
            </a:r>
            <a:endParaRPr b="1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10" name="Google Shape;210;p30"/>
          <p:cNvSpPr txBox="1"/>
          <p:nvPr/>
        </p:nvSpPr>
        <p:spPr>
          <a:xfrm>
            <a:off x="3346775" y="2705888"/>
            <a:ext cx="2484300" cy="15162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All of us give £3 to charity after the session</a:t>
            </a:r>
            <a:endParaRPr b="1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11" name="Google Shape;211;p30"/>
          <p:cNvSpPr txBox="1"/>
          <p:nvPr/>
        </p:nvSpPr>
        <p:spPr>
          <a:xfrm>
            <a:off x="6163450" y="2705888"/>
            <a:ext cx="2484300" cy="15162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Something of your choice</a:t>
            </a:r>
            <a:endParaRPr b="1" sz="21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31"/>
          <p:cNvSpPr txBox="1"/>
          <p:nvPr/>
        </p:nvSpPr>
        <p:spPr>
          <a:xfrm>
            <a:off x="812100" y="833375"/>
            <a:ext cx="8331900" cy="405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482600" lvl="0" marL="45720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entury Gothic"/>
              <a:buAutoNum type="arabicPeriod"/>
            </a:pPr>
            <a:r>
              <a:rPr b="1" lang="en-GB" sz="4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Bring the proposal</a:t>
            </a:r>
            <a:endParaRPr b="1" sz="40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482600" lvl="0" marL="45720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entury Gothic"/>
              <a:buAutoNum type="arabicPeriod"/>
            </a:pPr>
            <a:r>
              <a:rPr b="1" lang="en-GB" sz="4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Appoint a facilitator and a notetaker</a:t>
            </a:r>
            <a:endParaRPr b="1" sz="40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482600" lvl="0" marL="45720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entury Gothic"/>
              <a:buAutoNum type="arabicPeriod"/>
            </a:pPr>
            <a:r>
              <a:rPr b="1" lang="en-GB" sz="4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Agree time boundary</a:t>
            </a:r>
            <a:endParaRPr b="1" sz="40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482600" lvl="0" marL="45720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entury Gothic"/>
              <a:buAutoNum type="arabicPeriod"/>
            </a:pPr>
            <a:r>
              <a:rPr b="1" lang="en-GB" sz="4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State your proposal</a:t>
            </a:r>
            <a:endParaRPr b="1" sz="40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2"/>
        </a:solidFill>
      </p:bgPr>
    </p:bg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32"/>
          <p:cNvSpPr txBox="1"/>
          <p:nvPr/>
        </p:nvSpPr>
        <p:spPr>
          <a:xfrm>
            <a:off x="812100" y="424200"/>
            <a:ext cx="6739800" cy="4598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35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5. </a:t>
            </a:r>
            <a:r>
              <a:rPr b="1" lang="en-GB" sz="35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Clarifying round</a:t>
            </a:r>
            <a:br>
              <a:rPr b="1" lang="en-GB" sz="3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</a:br>
            <a:r>
              <a:rPr b="1" lang="en-GB" sz="1800">
                <a:solidFill>
                  <a:srgbClr val="0433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“Do you have any clarifying questions?” </a:t>
            </a:r>
            <a:br>
              <a:rPr b="1" lang="en-GB" sz="1800">
                <a:solidFill>
                  <a:srgbClr val="0433FF"/>
                </a:solidFill>
                <a:latin typeface="Century Gothic"/>
                <a:ea typeface="Century Gothic"/>
                <a:cs typeface="Century Gothic"/>
                <a:sym typeface="Century Gothic"/>
              </a:rPr>
            </a:br>
            <a:r>
              <a:rPr i="1" lang="en-GB" sz="1800">
                <a:solidFill>
                  <a:srgbClr val="0433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Your chance to understand the proposal</a:t>
            </a:r>
            <a:endParaRPr i="1" sz="1800">
              <a:solidFill>
                <a:srgbClr val="0433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lnSpc>
                <a:spcPct val="10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b="1" lang="en-GB" sz="35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6. Quick reactions</a:t>
            </a:r>
            <a:br>
              <a:rPr b="1" lang="en-GB" sz="3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</a:br>
            <a:r>
              <a:rPr b="1" lang="en-GB" sz="1800">
                <a:solidFill>
                  <a:srgbClr val="0000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“What’s your initial reaction?”</a:t>
            </a:r>
            <a:br>
              <a:rPr b="1" lang="en-GB" sz="1800">
                <a:solidFill>
                  <a:srgbClr val="0000FF"/>
                </a:solidFill>
                <a:latin typeface="Century Gothic"/>
                <a:ea typeface="Century Gothic"/>
                <a:cs typeface="Century Gothic"/>
                <a:sym typeface="Century Gothic"/>
              </a:rPr>
            </a:br>
            <a:r>
              <a:rPr i="1" lang="en-GB" sz="1800">
                <a:solidFill>
                  <a:srgbClr val="0000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How you feel about the proposal in one sentence</a:t>
            </a:r>
            <a:endParaRPr i="1" sz="1800">
              <a:solidFill>
                <a:srgbClr val="0000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lnSpc>
                <a:spcPct val="105000"/>
              </a:lnSpc>
              <a:spcBef>
                <a:spcPts val="1600"/>
              </a:spcBef>
              <a:spcAft>
                <a:spcPts val="1600"/>
              </a:spcAft>
              <a:buNone/>
            </a:pPr>
            <a:r>
              <a:rPr b="1" lang="en-GB" sz="35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7. Test for consent </a:t>
            </a:r>
            <a:br>
              <a:rPr b="1" lang="en-GB" sz="3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</a:br>
            <a:r>
              <a:rPr b="1" lang="en-GB" sz="1800">
                <a:solidFill>
                  <a:srgbClr val="0000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“Do you have any critical concerns? Yes/No”</a:t>
            </a:r>
            <a:br>
              <a:rPr b="1" lang="en-GB" sz="1800">
                <a:solidFill>
                  <a:srgbClr val="0000FF"/>
                </a:solidFill>
                <a:latin typeface="Century Gothic"/>
                <a:ea typeface="Century Gothic"/>
                <a:cs typeface="Century Gothic"/>
                <a:sym typeface="Century Gothic"/>
              </a:rPr>
            </a:br>
            <a:r>
              <a:rPr lang="en-GB" sz="1800">
                <a:solidFill>
                  <a:srgbClr val="0000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Think about your range of tolerance. </a:t>
            </a:r>
            <a:br>
              <a:rPr lang="en-GB" sz="1800">
                <a:solidFill>
                  <a:srgbClr val="0000FF"/>
                </a:solidFill>
                <a:latin typeface="Century Gothic"/>
                <a:ea typeface="Century Gothic"/>
                <a:cs typeface="Century Gothic"/>
                <a:sym typeface="Century Gothic"/>
              </a:rPr>
            </a:br>
            <a:r>
              <a:rPr i="1" lang="en-GB" sz="1800">
                <a:solidFill>
                  <a:srgbClr val="0000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Is the proposal good enough for now, safe enough to try?</a:t>
            </a:r>
            <a:endParaRPr b="1" sz="15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22" name="Google Shape;222;p32"/>
          <p:cNvSpPr txBox="1"/>
          <p:nvPr/>
        </p:nvSpPr>
        <p:spPr>
          <a:xfrm rot="5400000">
            <a:off x="5763300" y="1662600"/>
            <a:ext cx="4474800" cy="181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5700">
                <a:solidFill>
                  <a:srgbClr val="D9D9D9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 Rounds</a:t>
            </a:r>
            <a:endParaRPr b="1" sz="5700">
              <a:solidFill>
                <a:srgbClr val="D9D9D9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33"/>
          <p:cNvSpPr txBox="1"/>
          <p:nvPr/>
        </p:nvSpPr>
        <p:spPr>
          <a:xfrm>
            <a:off x="812100" y="849750"/>
            <a:ext cx="8331900" cy="405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4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8. Gather concerns</a:t>
            </a:r>
            <a:endParaRPr b="1" sz="40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lnSpc>
                <a:spcPct val="10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b="1" lang="en-GB" sz="4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9. Find solutions</a:t>
            </a:r>
            <a:endParaRPr b="1" sz="40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lnSpc>
                <a:spcPct val="10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b="1" lang="en-GB" sz="4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10. Restate the revised proposal </a:t>
            </a:r>
            <a:endParaRPr b="1" sz="40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lnSpc>
                <a:spcPct val="105000"/>
              </a:lnSpc>
              <a:spcBef>
                <a:spcPts val="1600"/>
              </a:spcBef>
              <a:spcAft>
                <a:spcPts val="1600"/>
              </a:spcAft>
              <a:buNone/>
            </a:pPr>
            <a:r>
              <a:rPr b="1" lang="en-GB" sz="4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11. Repeat from step 5</a:t>
            </a:r>
            <a:endParaRPr b="1" sz="40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34"/>
          <p:cNvSpPr/>
          <p:nvPr/>
        </p:nvSpPr>
        <p:spPr>
          <a:xfrm>
            <a:off x="0" y="75"/>
            <a:ext cx="9144000" cy="5143500"/>
          </a:xfrm>
          <a:prstGeom prst="rect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3" name="Google Shape;233;p34"/>
          <p:cNvSpPr txBox="1"/>
          <p:nvPr/>
        </p:nvSpPr>
        <p:spPr>
          <a:xfrm>
            <a:off x="645225" y="812175"/>
            <a:ext cx="7726500" cy="346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32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BREAK!!!</a:t>
            </a:r>
            <a:endParaRPr b="1" sz="3200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35"/>
          <p:cNvSpPr/>
          <p:nvPr/>
        </p:nvSpPr>
        <p:spPr>
          <a:xfrm>
            <a:off x="0" y="75"/>
            <a:ext cx="9144000" cy="51435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9" name="Google Shape;239;p35"/>
          <p:cNvSpPr txBox="1"/>
          <p:nvPr/>
        </p:nvSpPr>
        <p:spPr>
          <a:xfrm>
            <a:off x="645225" y="812175"/>
            <a:ext cx="7726500" cy="346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32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Reflections</a:t>
            </a:r>
            <a:endParaRPr b="1" sz="32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GB" sz="17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did we learn or discover? What was surprising? </a:t>
            </a:r>
            <a:br>
              <a:rPr i="1" lang="en-GB" sz="17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</a:br>
            <a:r>
              <a:rPr i="1" lang="en-GB" sz="17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was satisfying? What was dissatisfying?</a:t>
            </a:r>
            <a:endParaRPr i="1" sz="17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36"/>
          <p:cNvSpPr txBox="1"/>
          <p:nvPr/>
        </p:nvSpPr>
        <p:spPr>
          <a:xfrm>
            <a:off x="1547227" y="324925"/>
            <a:ext cx="60495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400">
                <a:solidFill>
                  <a:srgbClr val="0000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So what makes a good proposal?</a:t>
            </a:r>
            <a:endParaRPr b="1" sz="2400">
              <a:solidFill>
                <a:srgbClr val="0000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45" name="Google Shape;245;p36"/>
          <p:cNvSpPr txBox="1"/>
          <p:nvPr/>
        </p:nvSpPr>
        <p:spPr>
          <a:xfrm>
            <a:off x="313875" y="1089950"/>
            <a:ext cx="4325700" cy="405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23850" lvl="0" marL="45720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entury Gothic"/>
              <a:buChar char="●"/>
            </a:pPr>
            <a:r>
              <a:rPr b="1" lang="en-GB" sz="15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Plan it well in advance of the meeting</a:t>
            </a:r>
            <a:endParaRPr b="1" sz="15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23850" lvl="0" marL="45720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entury Gothic"/>
              <a:buChar char="●"/>
            </a:pPr>
            <a:r>
              <a:rPr b="1" lang="en-GB" sz="15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You can work by yourself or with your</a:t>
            </a:r>
            <a:r>
              <a:rPr b="1" lang="en-GB" sz="15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team</a:t>
            </a:r>
            <a:endParaRPr b="1" sz="15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23850" lvl="0" marL="45720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entury Gothic"/>
              <a:buChar char="●"/>
            </a:pPr>
            <a:r>
              <a:rPr b="1" lang="en-GB" sz="15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Write it up and share it before the meeting</a:t>
            </a:r>
            <a:endParaRPr b="1" sz="15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23850" lvl="0" marL="45720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entury Gothic"/>
              <a:buChar char="●"/>
            </a:pPr>
            <a:r>
              <a:rPr b="1" lang="en-GB" sz="15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Refer to the context</a:t>
            </a:r>
            <a:endParaRPr b="1" sz="15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23850" lvl="0" marL="45720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entury Gothic"/>
              <a:buChar char="●"/>
            </a:pPr>
            <a:r>
              <a:rPr b="1" lang="en-GB" sz="15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Include a vision and goal </a:t>
            </a:r>
            <a:endParaRPr b="1" sz="15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23850" lvl="0" marL="45720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entury Gothic"/>
              <a:buChar char="●"/>
            </a:pPr>
            <a:r>
              <a:rPr b="1" lang="en-GB" sz="15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Break it down to make it less complex</a:t>
            </a:r>
            <a:endParaRPr b="1" sz="15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23850" lvl="0" marL="45720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entury Gothic"/>
              <a:buChar char="●"/>
            </a:pPr>
            <a:r>
              <a:rPr b="1" lang="en-GB" sz="15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Evidence the thought and effort that’s gone into preparing it</a:t>
            </a:r>
            <a:endParaRPr b="1" sz="15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23850" lvl="0" marL="45720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entury Gothic"/>
              <a:buChar char="●"/>
            </a:pPr>
            <a:r>
              <a:rPr b="1" lang="en-GB" sz="15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Sound people out to gather input and preempt concerns</a:t>
            </a:r>
            <a:endParaRPr b="1" sz="15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46" name="Google Shape;246;p36"/>
          <p:cNvSpPr txBox="1"/>
          <p:nvPr/>
        </p:nvSpPr>
        <p:spPr>
          <a:xfrm>
            <a:off x="4763950" y="1089950"/>
            <a:ext cx="3913500" cy="2760300"/>
          </a:xfrm>
          <a:prstGeom prst="rect">
            <a:avLst/>
          </a:prstGeom>
          <a:solidFill>
            <a:srgbClr val="0433FF"/>
          </a:solidFill>
          <a:ln>
            <a:noFill/>
          </a:ln>
        </p:spPr>
        <p:txBody>
          <a:bodyPr anchorCtr="0" anchor="t" bIns="234000" lIns="234000" spcFirstLastPara="1" rIns="234000" wrap="square" tIns="234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0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Think about…</a:t>
            </a:r>
            <a:endParaRPr b="1" sz="20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23850" lvl="0" marL="45720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Century Gothic"/>
              <a:buChar char="●"/>
            </a:pPr>
            <a:r>
              <a:rPr b="1" lang="en-GB" sz="15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</a:t>
            </a:r>
            <a:r>
              <a:rPr b="1" lang="en-GB" sz="15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ost implications</a:t>
            </a:r>
            <a:endParaRPr b="1" sz="15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23850" lvl="0" marL="45720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Century Gothic"/>
              <a:buChar char="●"/>
            </a:pPr>
            <a:r>
              <a:rPr b="1" lang="en-GB" sz="1500" u="sng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</a:t>
            </a:r>
            <a:r>
              <a:rPr b="1" i="1" lang="en-GB" sz="1500" u="sng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</a:t>
            </a:r>
            <a:r>
              <a:rPr b="1" i="1" lang="en-GB" sz="15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r>
              <a:rPr b="1" lang="en-GB" sz="15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will do the work</a:t>
            </a:r>
            <a:endParaRPr b="1" sz="15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23850" lvl="0" marL="45720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Century Gothic"/>
              <a:buChar char="●"/>
            </a:pPr>
            <a:r>
              <a:rPr b="1" lang="en-GB" sz="1500" u="sng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</a:t>
            </a:r>
            <a:r>
              <a:rPr b="1" i="1" lang="en-GB" sz="1500" u="sng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hen</a:t>
            </a:r>
            <a:r>
              <a:rPr b="1" lang="en-GB" sz="15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the work will be done</a:t>
            </a:r>
            <a:endParaRPr b="1" sz="15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23850" lvl="0" marL="45720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Century Gothic"/>
              <a:buChar char="●"/>
            </a:pPr>
            <a:r>
              <a:rPr b="1" i="1" lang="en-GB" sz="1500" u="sng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 full lifecycle</a:t>
            </a:r>
            <a:r>
              <a:rPr b="1" lang="en-GB" sz="15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of the proposal</a:t>
            </a:r>
            <a:endParaRPr b="1" sz="15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23850" lvl="0" marL="45720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Century Gothic"/>
              <a:buChar char="●"/>
            </a:pPr>
            <a:r>
              <a:rPr b="1" lang="en-GB" sz="15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Safe, specific parameters</a:t>
            </a:r>
            <a:endParaRPr b="1" sz="15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37"/>
          <p:cNvSpPr txBox="1"/>
          <p:nvPr/>
        </p:nvSpPr>
        <p:spPr>
          <a:xfrm>
            <a:off x="1547227" y="324925"/>
            <a:ext cx="60495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400">
                <a:solidFill>
                  <a:srgbClr val="0000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Example Proposal</a:t>
            </a:r>
            <a:endParaRPr b="1" sz="2400">
              <a:solidFill>
                <a:srgbClr val="0000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52" name="Google Shape;252;p37"/>
          <p:cNvSpPr txBox="1"/>
          <p:nvPr/>
        </p:nvSpPr>
        <p:spPr>
          <a:xfrm>
            <a:off x="642250" y="1910700"/>
            <a:ext cx="8102400" cy="1322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5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Outlandish Speaking + Networking Budget</a:t>
            </a:r>
            <a:endParaRPr b="1" sz="1500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ctr">
              <a:lnSpc>
                <a:spcPct val="10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-GB" sz="1500" u="sng">
                <a:solidFill>
                  <a:srgbClr val="0097A7"/>
                </a:solidFill>
                <a:latin typeface="Century Gothic"/>
                <a:ea typeface="Century Gothic"/>
                <a:cs typeface="Century Gothic"/>
                <a:sym typeface="Century Gothic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https://docs.google.com/document/d/1S83J1UzXcToOvaE_xXTJw0OjH2xEFmcsVXtiJQUsXzE/edit#heading=h.4zynlmxwi270</a:t>
            </a:r>
            <a:endParaRPr sz="1500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ctr">
              <a:lnSpc>
                <a:spcPct val="105000"/>
              </a:lnSpc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sz="1500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38"/>
          <p:cNvSpPr txBox="1"/>
          <p:nvPr/>
        </p:nvSpPr>
        <p:spPr>
          <a:xfrm>
            <a:off x="1547227" y="324925"/>
            <a:ext cx="60495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400">
                <a:solidFill>
                  <a:srgbClr val="0000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Example Proposal Template</a:t>
            </a:r>
            <a:endParaRPr b="1" sz="2400">
              <a:solidFill>
                <a:srgbClr val="0000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58" name="Google Shape;258;p38"/>
          <p:cNvSpPr txBox="1"/>
          <p:nvPr/>
        </p:nvSpPr>
        <p:spPr>
          <a:xfrm>
            <a:off x="2998275" y="1223175"/>
            <a:ext cx="3563700" cy="292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55600" lvl="0" marL="45720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entury Gothic"/>
              <a:buAutoNum type="arabicPeriod"/>
            </a:pPr>
            <a:r>
              <a:rPr b="1" lang="en-GB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Reason</a:t>
            </a:r>
            <a:endParaRPr b="1" sz="20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55600" lvl="0" marL="45720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entury Gothic"/>
              <a:buAutoNum type="arabicPeriod"/>
            </a:pPr>
            <a:r>
              <a:rPr b="1" lang="en-GB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Description</a:t>
            </a:r>
            <a:endParaRPr b="1" sz="20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55600" lvl="0" marL="45720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entury Gothic"/>
              <a:buAutoNum type="arabicPeriod"/>
            </a:pPr>
            <a:r>
              <a:rPr b="1" lang="en-GB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Timeframe</a:t>
            </a:r>
            <a:endParaRPr b="1" sz="20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55600" lvl="0" marL="45720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entury Gothic"/>
              <a:buAutoNum type="arabicPeriod"/>
            </a:pPr>
            <a:r>
              <a:rPr b="1" lang="en-GB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Timeline </a:t>
            </a:r>
            <a:endParaRPr b="1" sz="20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55600" lvl="0" marL="45720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entury Gothic"/>
              <a:buAutoNum type="arabicPeriod"/>
            </a:pPr>
            <a:r>
              <a:rPr b="1" lang="en-GB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Team</a:t>
            </a:r>
            <a:endParaRPr b="1" sz="20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55600" lvl="0" marL="45720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entury Gothic"/>
              <a:buAutoNum type="arabicPeriod"/>
            </a:pPr>
            <a:r>
              <a:rPr b="1" lang="en-GB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Costs</a:t>
            </a:r>
            <a:endParaRPr b="1" sz="20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55600" lvl="1" marL="91440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entury Gothic"/>
              <a:buAutoNum type="alphaLcPeriod"/>
            </a:pPr>
            <a:r>
              <a:rPr b="1" lang="en-GB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External</a:t>
            </a:r>
            <a:endParaRPr b="1" sz="20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55600" lvl="1" marL="91440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entury Gothic"/>
              <a:buAutoNum type="alphaLcPeriod"/>
            </a:pPr>
            <a:r>
              <a:rPr b="1" lang="en-GB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Internal</a:t>
            </a:r>
            <a:endParaRPr b="1" sz="20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39"/>
          <p:cNvSpPr txBox="1"/>
          <p:nvPr/>
        </p:nvSpPr>
        <p:spPr>
          <a:xfrm>
            <a:off x="1547227" y="324925"/>
            <a:ext cx="60495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400">
                <a:solidFill>
                  <a:srgbClr val="0000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Additional</a:t>
            </a:r>
            <a:r>
              <a:rPr b="1" lang="en-GB" sz="2400">
                <a:solidFill>
                  <a:srgbClr val="0000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tools for great meetings</a:t>
            </a:r>
            <a:endParaRPr b="1" sz="2400">
              <a:solidFill>
                <a:srgbClr val="0000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64" name="Google Shape;264;p39"/>
          <p:cNvSpPr txBox="1"/>
          <p:nvPr/>
        </p:nvSpPr>
        <p:spPr>
          <a:xfrm>
            <a:off x="1393625" y="1223175"/>
            <a:ext cx="6264300" cy="292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55600" lvl="0" marL="45720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entury Gothic"/>
              <a:buAutoNum type="arabicPeriod"/>
            </a:pPr>
            <a:r>
              <a:rPr b="1" lang="en-GB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Meeting Roles</a:t>
            </a:r>
            <a:endParaRPr b="1" sz="20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55600" lvl="1" marL="91440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entury Gothic"/>
              <a:buAutoNum type="alphaLcPeriod"/>
            </a:pPr>
            <a:r>
              <a:rPr b="1" lang="en-GB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 chair should ideally not run the proposals</a:t>
            </a:r>
            <a:endParaRPr b="1" sz="20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55600" lvl="1" marL="91440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entury Gothic"/>
              <a:buAutoNum type="alphaLcPeriod"/>
            </a:pPr>
            <a:r>
              <a:rPr b="1" lang="en-GB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Barometer</a:t>
            </a:r>
            <a:endParaRPr b="1" sz="20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55600" lvl="1" marL="91440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entury Gothic"/>
              <a:buAutoNum type="alphaLcPeriod"/>
            </a:pPr>
            <a:r>
              <a:rPr b="1" lang="en-GB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Scribe</a:t>
            </a:r>
            <a:endParaRPr b="1" sz="20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55600" lvl="0" marL="45720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entury Gothic"/>
              <a:buAutoNum type="arabicPeriod"/>
            </a:pPr>
            <a:r>
              <a:rPr b="1" lang="en-GB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Good agenda and minutes structure with clear actions and attributions</a:t>
            </a:r>
            <a:endParaRPr b="1" sz="20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55600" lvl="0" marL="45720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entury Gothic"/>
              <a:buAutoNum type="arabicPeriod"/>
            </a:pPr>
            <a:r>
              <a:rPr b="1" lang="en-GB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Additional awareness of power imbalances and how to overcome them</a:t>
            </a:r>
            <a:endParaRPr b="1" sz="20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40"/>
          <p:cNvSpPr txBox="1"/>
          <p:nvPr/>
        </p:nvSpPr>
        <p:spPr>
          <a:xfrm>
            <a:off x="1547227" y="324925"/>
            <a:ext cx="60495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400">
                <a:solidFill>
                  <a:srgbClr val="0000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Example Proposal</a:t>
            </a:r>
            <a:endParaRPr b="1" sz="2400">
              <a:solidFill>
                <a:srgbClr val="0000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70" name="Google Shape;270;p40"/>
          <p:cNvSpPr txBox="1"/>
          <p:nvPr/>
        </p:nvSpPr>
        <p:spPr>
          <a:xfrm>
            <a:off x="642250" y="1910700"/>
            <a:ext cx="8102400" cy="1322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500">
                <a:latin typeface="Century Gothic"/>
                <a:ea typeface="Century Gothic"/>
                <a:cs typeface="Century Gothic"/>
                <a:sym typeface="Century Gothic"/>
              </a:rPr>
              <a:t>Outlandish Agenda Template</a:t>
            </a:r>
            <a:endParaRPr b="1" sz="1500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ctr">
              <a:lnSpc>
                <a:spcPct val="10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-GB" sz="1500" u="sng">
                <a:solidFill>
                  <a:schemeClr val="hlink"/>
                </a:solidFill>
                <a:latin typeface="Century Gothic"/>
                <a:ea typeface="Century Gothic"/>
                <a:cs typeface="Century Gothic"/>
                <a:sym typeface="Century Gothic"/>
                <a:hlinkClick r:id="rId3"/>
              </a:rPr>
              <a:t>https://docs.google.com/document/d/1o_CBhPzQYU3lBCHUwUVsUjGQkfXDdaHKcKXxWkrGAi0/edit?tab=t.0</a:t>
            </a:r>
            <a:endParaRPr sz="1500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ctr">
              <a:lnSpc>
                <a:spcPct val="105000"/>
              </a:lnSpc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sz="1500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41"/>
          <p:cNvSpPr/>
          <p:nvPr/>
        </p:nvSpPr>
        <p:spPr>
          <a:xfrm>
            <a:off x="0" y="75"/>
            <a:ext cx="9144000" cy="51435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6" name="Google Shape;276;p41"/>
          <p:cNvSpPr txBox="1"/>
          <p:nvPr/>
        </p:nvSpPr>
        <p:spPr>
          <a:xfrm>
            <a:off x="645225" y="812175"/>
            <a:ext cx="7726500" cy="346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32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Any Questions before we start again?</a:t>
            </a:r>
            <a:endParaRPr b="1" sz="32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42"/>
          <p:cNvSpPr txBox="1"/>
          <p:nvPr/>
        </p:nvSpPr>
        <p:spPr>
          <a:xfrm>
            <a:off x="812100" y="833375"/>
            <a:ext cx="8331900" cy="405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b="1" lang="en-GB" sz="4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Who could allow us to play with one of their real-life </a:t>
            </a:r>
            <a:r>
              <a:rPr b="1" lang="en-GB" sz="4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scenarios</a:t>
            </a:r>
            <a:r>
              <a:rPr b="1" lang="en-GB" sz="4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? </a:t>
            </a:r>
            <a:endParaRPr b="1" sz="40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43"/>
          <p:cNvSpPr txBox="1"/>
          <p:nvPr/>
        </p:nvSpPr>
        <p:spPr>
          <a:xfrm>
            <a:off x="812100" y="833375"/>
            <a:ext cx="8331900" cy="405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482600" lvl="0" marL="45720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entury Gothic"/>
              <a:buAutoNum type="arabicPeriod"/>
            </a:pPr>
            <a:r>
              <a:rPr b="1" lang="en-GB" sz="4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Bring the proposal</a:t>
            </a:r>
            <a:endParaRPr b="1" sz="40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482600" lvl="0" marL="45720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entury Gothic"/>
              <a:buAutoNum type="arabicPeriod"/>
            </a:pPr>
            <a:r>
              <a:rPr b="1" lang="en-GB" sz="4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Appoint a facilitator and a notetaker</a:t>
            </a:r>
            <a:endParaRPr b="1" sz="40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482600" lvl="0" marL="45720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entury Gothic"/>
              <a:buAutoNum type="arabicPeriod"/>
            </a:pPr>
            <a:r>
              <a:rPr b="1" lang="en-GB" sz="4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Agree time boundary</a:t>
            </a:r>
            <a:endParaRPr b="1" sz="40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482600" lvl="0" marL="45720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entury Gothic"/>
              <a:buAutoNum type="arabicPeriod"/>
            </a:pPr>
            <a:r>
              <a:rPr b="1" lang="en-GB" sz="4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State your proposal</a:t>
            </a:r>
            <a:endParaRPr b="1" sz="40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2"/>
        </a:solidFill>
      </p:bgPr>
    </p:bg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44"/>
          <p:cNvSpPr txBox="1"/>
          <p:nvPr/>
        </p:nvSpPr>
        <p:spPr>
          <a:xfrm>
            <a:off x="812100" y="424200"/>
            <a:ext cx="6739800" cy="4598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35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5. Clarifying round</a:t>
            </a:r>
            <a:br>
              <a:rPr b="1" lang="en-GB" sz="3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</a:br>
            <a:r>
              <a:rPr b="1" lang="en-GB" sz="1800">
                <a:solidFill>
                  <a:srgbClr val="0433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“Do you have any clarifying questions?” </a:t>
            </a:r>
            <a:br>
              <a:rPr b="1" lang="en-GB" sz="1800">
                <a:solidFill>
                  <a:srgbClr val="0433FF"/>
                </a:solidFill>
                <a:latin typeface="Century Gothic"/>
                <a:ea typeface="Century Gothic"/>
                <a:cs typeface="Century Gothic"/>
                <a:sym typeface="Century Gothic"/>
              </a:rPr>
            </a:br>
            <a:r>
              <a:rPr i="1" lang="en-GB" sz="1800">
                <a:solidFill>
                  <a:srgbClr val="0433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Your chance to understand the proposal</a:t>
            </a:r>
            <a:endParaRPr i="1" sz="1800">
              <a:solidFill>
                <a:srgbClr val="0433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lnSpc>
                <a:spcPct val="10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b="1" lang="en-GB" sz="35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6. Quick reactions</a:t>
            </a:r>
            <a:br>
              <a:rPr b="1" lang="en-GB" sz="3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</a:br>
            <a:r>
              <a:rPr b="1" lang="en-GB" sz="1800">
                <a:solidFill>
                  <a:srgbClr val="0000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“What’s your initial reaction?”</a:t>
            </a:r>
            <a:br>
              <a:rPr b="1" lang="en-GB" sz="1800">
                <a:solidFill>
                  <a:srgbClr val="0000FF"/>
                </a:solidFill>
                <a:latin typeface="Century Gothic"/>
                <a:ea typeface="Century Gothic"/>
                <a:cs typeface="Century Gothic"/>
                <a:sym typeface="Century Gothic"/>
              </a:rPr>
            </a:br>
            <a:r>
              <a:rPr i="1" lang="en-GB" sz="1800">
                <a:solidFill>
                  <a:srgbClr val="0000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How you feel about the proposal in one sentence</a:t>
            </a:r>
            <a:endParaRPr i="1" sz="1800">
              <a:solidFill>
                <a:srgbClr val="0000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lnSpc>
                <a:spcPct val="105000"/>
              </a:lnSpc>
              <a:spcBef>
                <a:spcPts val="1600"/>
              </a:spcBef>
              <a:spcAft>
                <a:spcPts val="1600"/>
              </a:spcAft>
              <a:buNone/>
            </a:pPr>
            <a:r>
              <a:rPr b="1" lang="en-GB" sz="35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7. Test for consent </a:t>
            </a:r>
            <a:br>
              <a:rPr b="1" lang="en-GB" sz="3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</a:br>
            <a:r>
              <a:rPr b="1" lang="en-GB" sz="1800">
                <a:solidFill>
                  <a:srgbClr val="0000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“Do you have any critical concerns? Yes/No”</a:t>
            </a:r>
            <a:br>
              <a:rPr b="1" lang="en-GB" sz="1800">
                <a:solidFill>
                  <a:srgbClr val="0000FF"/>
                </a:solidFill>
                <a:latin typeface="Century Gothic"/>
                <a:ea typeface="Century Gothic"/>
                <a:cs typeface="Century Gothic"/>
                <a:sym typeface="Century Gothic"/>
              </a:rPr>
            </a:br>
            <a:r>
              <a:rPr lang="en-GB" sz="1800">
                <a:solidFill>
                  <a:srgbClr val="0000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Think about your range of tolerance. </a:t>
            </a:r>
            <a:br>
              <a:rPr lang="en-GB" sz="1800">
                <a:solidFill>
                  <a:srgbClr val="0000FF"/>
                </a:solidFill>
                <a:latin typeface="Century Gothic"/>
                <a:ea typeface="Century Gothic"/>
                <a:cs typeface="Century Gothic"/>
                <a:sym typeface="Century Gothic"/>
              </a:rPr>
            </a:br>
            <a:r>
              <a:rPr i="1" lang="en-GB" sz="1800">
                <a:solidFill>
                  <a:srgbClr val="0000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Is the proposal good enough for now, safe enough to try?</a:t>
            </a:r>
            <a:endParaRPr b="1" sz="15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92" name="Google Shape;292;p44"/>
          <p:cNvSpPr txBox="1"/>
          <p:nvPr/>
        </p:nvSpPr>
        <p:spPr>
          <a:xfrm rot="5400000">
            <a:off x="5763300" y="1662600"/>
            <a:ext cx="4474800" cy="181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5700">
                <a:solidFill>
                  <a:srgbClr val="D9D9D9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 Rounds</a:t>
            </a:r>
            <a:endParaRPr b="1" sz="5700">
              <a:solidFill>
                <a:srgbClr val="D9D9D9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45"/>
          <p:cNvSpPr txBox="1"/>
          <p:nvPr/>
        </p:nvSpPr>
        <p:spPr>
          <a:xfrm>
            <a:off x="812100" y="849750"/>
            <a:ext cx="8331900" cy="405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4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8. Gather concerns</a:t>
            </a:r>
            <a:endParaRPr b="1" sz="40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lnSpc>
                <a:spcPct val="10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b="1" lang="en-GB" sz="4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9. Find solutions</a:t>
            </a:r>
            <a:endParaRPr b="1" sz="40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lnSpc>
                <a:spcPct val="10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b="1" lang="en-GB" sz="4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10. Restate the revised proposal </a:t>
            </a:r>
            <a:endParaRPr b="1" sz="40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lnSpc>
                <a:spcPct val="105000"/>
              </a:lnSpc>
              <a:spcBef>
                <a:spcPts val="1600"/>
              </a:spcBef>
              <a:spcAft>
                <a:spcPts val="1600"/>
              </a:spcAft>
              <a:buNone/>
            </a:pPr>
            <a:r>
              <a:rPr b="1" lang="en-GB" sz="4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11. Repeat from step 5</a:t>
            </a:r>
            <a:endParaRPr b="1" sz="40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46"/>
          <p:cNvSpPr/>
          <p:nvPr/>
        </p:nvSpPr>
        <p:spPr>
          <a:xfrm>
            <a:off x="0" y="75"/>
            <a:ext cx="9144000" cy="51435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3" name="Google Shape;303;p46"/>
          <p:cNvSpPr txBox="1"/>
          <p:nvPr/>
        </p:nvSpPr>
        <p:spPr>
          <a:xfrm>
            <a:off x="645225" y="812175"/>
            <a:ext cx="7726500" cy="346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32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Reflections</a:t>
            </a:r>
            <a:endParaRPr b="1" sz="32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GB" sz="17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did we learn or discover? What was surprising? </a:t>
            </a:r>
            <a:br>
              <a:rPr i="1" lang="en-GB" sz="17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</a:br>
            <a:r>
              <a:rPr i="1" lang="en-GB" sz="17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was satisfying? What was dissatisfying?</a:t>
            </a:r>
            <a:endParaRPr i="1" sz="17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47"/>
          <p:cNvSpPr/>
          <p:nvPr/>
        </p:nvSpPr>
        <p:spPr>
          <a:xfrm>
            <a:off x="0" y="75"/>
            <a:ext cx="9144000" cy="5143500"/>
          </a:xfrm>
          <a:prstGeom prst="rect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9" name="Google Shape;309;p47"/>
          <p:cNvSpPr txBox="1"/>
          <p:nvPr/>
        </p:nvSpPr>
        <p:spPr>
          <a:xfrm>
            <a:off x="1091925" y="812175"/>
            <a:ext cx="6925200" cy="346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32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How can you start using Sociocracy to make your meetings and conversations </a:t>
            </a:r>
            <a:endParaRPr b="1" sz="3200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32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more effective?</a:t>
            </a:r>
            <a:endParaRPr b="1" sz="3200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3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48"/>
          <p:cNvSpPr txBox="1"/>
          <p:nvPr/>
        </p:nvSpPr>
        <p:spPr>
          <a:xfrm>
            <a:off x="313875" y="608700"/>
            <a:ext cx="4097100" cy="405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85000" lnSpcReduction="20000"/>
          </a:bodyPr>
          <a:lstStyle/>
          <a:p>
            <a:pPr indent="-325755" lvl="0" marL="45720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ct val="94736"/>
              <a:buChar char="●"/>
            </a:pPr>
            <a:r>
              <a:rPr lang="en-GB" sz="19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Encourage people to develop proposals before a meeting (but help them!)</a:t>
            </a:r>
            <a:endParaRPr sz="19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25755" lvl="0" marL="45720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ct val="94736"/>
              <a:buChar char="●"/>
            </a:pPr>
            <a:r>
              <a:rPr lang="en-GB" sz="19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Apply Sociocracy to a safe team, small </a:t>
            </a:r>
            <a:r>
              <a:rPr lang="en-GB" sz="19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decisions</a:t>
            </a:r>
            <a:r>
              <a:rPr lang="en-GB" sz="19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, certain budget range</a:t>
            </a:r>
            <a:endParaRPr sz="19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31152" lvl="0" marL="45720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entury Gothic"/>
              <a:buChar char="●"/>
            </a:pPr>
            <a:r>
              <a:rPr lang="en-GB" sz="19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Stop after the clarifying questions and initial reactions round, or gather concerns but don’t try to integrate them in the meeting</a:t>
            </a:r>
            <a:endParaRPr sz="19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31152" lvl="0" marL="45720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entury Gothic"/>
              <a:buChar char="●"/>
            </a:pPr>
            <a:r>
              <a:rPr lang="en-GB" sz="19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Ensure all minutes have clear actions recorded, and that everyone has consented to taking on these actions</a:t>
            </a:r>
            <a:endParaRPr sz="19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31152" lvl="0" marL="45720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entury Gothic"/>
              <a:buChar char="●"/>
            </a:pPr>
            <a:r>
              <a:rPr lang="en-GB" sz="19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Just try talking in rounds! </a:t>
            </a:r>
            <a:endParaRPr sz="19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315" name="Google Shape;315;p48"/>
          <p:cNvPicPr preferRelativeResize="0"/>
          <p:nvPr/>
        </p:nvPicPr>
        <p:blipFill rotWithShape="1">
          <a:blip r:embed="rId3">
            <a:alphaModFix/>
          </a:blip>
          <a:srcRect b="0" l="10206" r="31170" t="0"/>
          <a:stretch/>
        </p:blipFill>
        <p:spPr>
          <a:xfrm>
            <a:off x="4590000" y="75"/>
            <a:ext cx="4553999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p49"/>
          <p:cNvSpPr/>
          <p:nvPr/>
        </p:nvSpPr>
        <p:spPr>
          <a:xfrm>
            <a:off x="0" y="75"/>
            <a:ext cx="9144000" cy="5143500"/>
          </a:xfrm>
          <a:prstGeom prst="rect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1" name="Google Shape;321;p49"/>
          <p:cNvSpPr txBox="1"/>
          <p:nvPr/>
        </p:nvSpPr>
        <p:spPr>
          <a:xfrm>
            <a:off x="645225" y="812175"/>
            <a:ext cx="7726500" cy="346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32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More information</a:t>
            </a:r>
            <a:endParaRPr b="1" sz="3200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50"/>
          <p:cNvSpPr/>
          <p:nvPr/>
        </p:nvSpPr>
        <p:spPr>
          <a:xfrm>
            <a:off x="4590000" y="0"/>
            <a:ext cx="4554000" cy="51435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7" name="Google Shape;327;p50"/>
          <p:cNvSpPr txBox="1"/>
          <p:nvPr/>
        </p:nvSpPr>
        <p:spPr>
          <a:xfrm>
            <a:off x="360000" y="381000"/>
            <a:ext cx="3870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400">
                <a:solidFill>
                  <a:srgbClr val="0000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Reading</a:t>
            </a:r>
            <a:endParaRPr b="1" sz="2400">
              <a:solidFill>
                <a:srgbClr val="0000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28" name="Google Shape;328;p50"/>
          <p:cNvSpPr txBox="1"/>
          <p:nvPr/>
        </p:nvSpPr>
        <p:spPr>
          <a:xfrm>
            <a:off x="360000" y="969575"/>
            <a:ext cx="3870000" cy="370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GB" sz="13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Outlandish on </a:t>
            </a:r>
            <a:r>
              <a:rPr b="1" lang="en-GB" sz="1300" u="sng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how to write a good sociocratic proposal</a:t>
            </a:r>
            <a:endParaRPr b="1" sz="13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lnSpc>
                <a:spcPct val="12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GB" sz="13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Ted Rau on the </a:t>
            </a:r>
            <a:r>
              <a:rPr b="1" lang="en-GB" sz="1300" u="sng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validity or otherwise of objectives</a:t>
            </a:r>
            <a:endParaRPr b="1" sz="17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2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GB" sz="1300" u="sng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Strategies for integrating objections</a:t>
            </a:r>
            <a:r>
              <a:rPr b="1" lang="en-GB" sz="13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from Sociocracy for All</a:t>
            </a:r>
            <a:endParaRPr b="1" sz="13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lnSpc>
                <a:spcPct val="12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GB" sz="1300" u="sng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The difference between individual and organisational decision-making</a:t>
            </a:r>
            <a:r>
              <a:rPr b="1" lang="en-GB" sz="13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by Doug Belshaw</a:t>
            </a:r>
            <a:endParaRPr b="1" sz="13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lnSpc>
                <a:spcPct val="12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GB" sz="13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Using </a:t>
            </a:r>
            <a:r>
              <a:rPr b="1" lang="en-GB" sz="1300" u="sng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consent asynchronously</a:t>
            </a:r>
            <a:r>
              <a:rPr b="1" lang="en-GB" sz="13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(and some helpful insights into objections) with Loomio</a:t>
            </a:r>
            <a:endParaRPr b="1" sz="4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329" name="Google Shape;329;p50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618881" y="1359282"/>
            <a:ext cx="2496251" cy="2424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3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4" name="Google Shape;334;p5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36494" y="546744"/>
            <a:ext cx="2383504" cy="3313462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335" name="Google Shape;335;p5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432990" y="546744"/>
            <a:ext cx="2703899" cy="3313462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336" name="Google Shape;336;p5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54148" y="546743"/>
            <a:ext cx="2579236" cy="3313464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0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p52"/>
          <p:cNvSpPr txBox="1"/>
          <p:nvPr/>
        </p:nvSpPr>
        <p:spPr>
          <a:xfrm>
            <a:off x="7500" y="4190700"/>
            <a:ext cx="91440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0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b="1" lang="en-GB" sz="4000" u="sng">
                <a:solidFill>
                  <a:srgbClr val="0000FF"/>
                </a:solidFill>
                <a:latin typeface="Century Gothic"/>
                <a:ea typeface="Century Gothic"/>
                <a:cs typeface="Century Gothic"/>
                <a:sym typeface="Century Gothic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outlandish.com/playbook</a:t>
            </a:r>
            <a:endParaRPr b="1" sz="4000">
              <a:solidFill>
                <a:srgbClr val="0000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342" name="Google Shape;342;p5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26075" y="179425"/>
            <a:ext cx="3707162" cy="4021972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343" name="Google Shape;343;p5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969075" y="179425"/>
            <a:ext cx="3391554" cy="4021976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7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p53"/>
          <p:cNvSpPr/>
          <p:nvPr/>
        </p:nvSpPr>
        <p:spPr>
          <a:xfrm>
            <a:off x="0" y="75"/>
            <a:ext cx="9144000" cy="5143500"/>
          </a:xfrm>
          <a:prstGeom prst="rect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9" name="Google Shape;349;p53"/>
          <p:cNvSpPr txBox="1"/>
          <p:nvPr/>
        </p:nvSpPr>
        <p:spPr>
          <a:xfrm>
            <a:off x="645225" y="812175"/>
            <a:ext cx="7726500" cy="346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32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Check Out</a:t>
            </a:r>
            <a:endParaRPr b="1" sz="3200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3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54"/>
          <p:cNvSpPr/>
          <p:nvPr/>
        </p:nvSpPr>
        <p:spPr>
          <a:xfrm>
            <a:off x="0" y="100"/>
            <a:ext cx="9144000" cy="5143500"/>
          </a:xfrm>
          <a:prstGeom prst="rect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5" name="Google Shape;355;p54"/>
          <p:cNvSpPr txBox="1"/>
          <p:nvPr/>
        </p:nvSpPr>
        <p:spPr>
          <a:xfrm>
            <a:off x="395288" y="812169"/>
            <a:ext cx="41148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32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Thank you! </a:t>
            </a:r>
            <a:endParaRPr b="1" sz="3200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356" name="Google Shape;356;p54"/>
          <p:cNvPicPr preferRelativeResize="0"/>
          <p:nvPr/>
        </p:nvPicPr>
        <p:blipFill rotWithShape="1">
          <a:blip r:embed="rId3">
            <a:alphaModFix/>
          </a:blip>
          <a:srcRect b="27087" l="0" r="0" t="24472"/>
          <a:stretch/>
        </p:blipFill>
        <p:spPr>
          <a:xfrm>
            <a:off x="0" y="1821350"/>
            <a:ext cx="9144003" cy="3322149"/>
          </a:xfrm>
          <a:prstGeom prst="rect">
            <a:avLst/>
          </a:prstGeom>
          <a:noFill/>
          <a:ln>
            <a:noFill/>
          </a:ln>
        </p:spPr>
      </p:pic>
      <p:sp>
        <p:nvSpPr>
          <p:cNvPr id="357" name="Google Shape;357;p54"/>
          <p:cNvSpPr txBox="1"/>
          <p:nvPr/>
        </p:nvSpPr>
        <p:spPr>
          <a:xfrm>
            <a:off x="3340475" y="873675"/>
            <a:ext cx="5255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Any questions please email </a:t>
            </a:r>
            <a:br>
              <a:rPr lang="en-GB" sz="12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</a:br>
            <a:r>
              <a:rPr lang="en-GB" sz="12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polly</a:t>
            </a:r>
            <a:r>
              <a:rPr lang="en-GB" sz="1200">
                <a:solidFill>
                  <a:schemeClr val="lt1"/>
                </a:solidFill>
                <a:uFill>
                  <a:noFill/>
                </a:uFill>
                <a:latin typeface="Century Gothic"/>
                <a:ea typeface="Century Gothic"/>
                <a:cs typeface="Century Gothic"/>
                <a:sym typeface="Century Gothic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@outlandish.com</a:t>
            </a:r>
            <a:r>
              <a:rPr lang="en-GB" sz="12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or natasha@outlandish.com</a:t>
            </a:r>
            <a:endParaRPr sz="12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