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37" r:id="rId2"/>
    <p:sldId id="327" r:id="rId3"/>
    <p:sldId id="290" r:id="rId4"/>
    <p:sldId id="313" r:id="rId5"/>
    <p:sldId id="332" r:id="rId6"/>
    <p:sldId id="334" r:id="rId7"/>
    <p:sldId id="312" r:id="rId8"/>
    <p:sldId id="298" r:id="rId9"/>
    <p:sldId id="317" r:id="rId10"/>
    <p:sldId id="304" r:id="rId11"/>
    <p:sldId id="294" r:id="rId12"/>
    <p:sldId id="320" r:id="rId13"/>
    <p:sldId id="322" r:id="rId14"/>
    <p:sldId id="323" r:id="rId15"/>
    <p:sldId id="311" r:id="rId16"/>
    <p:sldId id="289" r:id="rId17"/>
    <p:sldId id="295" r:id="rId18"/>
    <p:sldId id="309" r:id="rId19"/>
    <p:sldId id="325" r:id="rId20"/>
    <p:sldId id="326" r:id="rId21"/>
    <p:sldId id="306" r:id="rId22"/>
    <p:sldId id="302" r:id="rId2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overnance Organogram" id="{A085C105-E1B1-4C75-9329-0BB4247CD881}">
          <p14:sldIdLst>
            <p14:sldId id="337"/>
          </p14:sldIdLst>
        </p14:section>
        <p14:section name="High Level Meetings" id="{C4774A0A-1377-440E-89B4-8BAA526FC224}">
          <p14:sldIdLst>
            <p14:sldId id="327"/>
            <p14:sldId id="290"/>
            <p14:sldId id="313"/>
          </p14:sldIdLst>
        </p14:section>
        <p14:section name="Stratigic and Operational" id="{071451E9-15FA-644A-8F51-634A7572CD7F}">
          <p14:sldIdLst>
            <p14:sldId id="332"/>
            <p14:sldId id="334"/>
          </p14:sldIdLst>
        </p14:section>
        <p14:section name="Strategic Meetings" id="{9BA24B92-DC73-4AC4-9CA3-3DB221DE11A7}">
          <p14:sldIdLst>
            <p14:sldId id="312"/>
            <p14:sldId id="298"/>
            <p14:sldId id="317"/>
            <p14:sldId id="304"/>
            <p14:sldId id="294"/>
            <p14:sldId id="320"/>
            <p14:sldId id="322"/>
            <p14:sldId id="323"/>
          </p14:sldIdLst>
        </p14:section>
        <p14:section name="Operational Meetings" id="{0DAD6004-4E6F-4DFB-A778-80E17D898F1B}">
          <p14:sldIdLst>
            <p14:sldId id="311"/>
            <p14:sldId id="289"/>
            <p14:sldId id="295"/>
            <p14:sldId id="309"/>
            <p14:sldId id="325"/>
          </p14:sldIdLst>
        </p14:section>
        <p14:section name="Operational and Strategic Meetings" id="{5F22C062-7D61-4B58-8E50-33BE2511BB8D}">
          <p14:sldIdLst>
            <p14:sldId id="326"/>
            <p14:sldId id="306"/>
            <p14:sldId id="302"/>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da Hassan" initials="RH" lastIdx="17" clrIdx="0">
    <p:extLst>
      <p:ext uri="{19B8F6BF-5375-455C-9EA6-DF929625EA0E}">
        <p15:presenceInfo xmlns:p15="http://schemas.microsoft.com/office/powerpoint/2012/main" userId="33db36788d889cf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4" autoAdjust="0"/>
    <p:restoredTop sz="94660"/>
  </p:normalViewPr>
  <p:slideViewPr>
    <p:cSldViewPr snapToGrid="0">
      <p:cViewPr varScale="1">
        <p:scale>
          <a:sx n="90" d="100"/>
          <a:sy n="90" d="100"/>
        </p:scale>
        <p:origin x="208" y="7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05-25T18:42:55.483" idx="7">
    <p:pos x="4797" y="1620"/>
    <p:text>Can WDCO have another Board members on the Strategic Management Board? </p:text>
    <p:extLst>
      <p:ext uri="{C676402C-5697-4E1C-873F-D02D1690AC5C}">
        <p15:threadingInfo xmlns:p15="http://schemas.microsoft.com/office/powerpoint/2012/main" timeZoneBias="-6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3-05-24T13:56:52.205" idx="3">
    <p:pos x="2463" y="3995"/>
    <p:text>Depending on the issue, should be reporting into either the Board (if it relates to regen), Round Table and Strategic Management Board (if it relates to operational issues).</p:text>
    <p:extLst>
      <p:ext uri="{C676402C-5697-4E1C-873F-D02D1690AC5C}">
        <p15:threadingInfo xmlns:p15="http://schemas.microsoft.com/office/powerpoint/2012/main" timeZoneBias="-60"/>
      </p:ext>
    </p:extLst>
  </p:cm>
  <p:cm authorId="1" dt="2023-05-30T20:06:22.983" idx="10">
    <p:pos x="1432" y="1387"/>
    <p:text>Where Board members want to escalate operational or estate issues from their TRA or RA, the Exec could invite those Board members to attend a Liaison meeting. </p:text>
    <p:extLst>
      <p:ext uri="{C676402C-5697-4E1C-873F-D02D1690AC5C}">
        <p15:threadingInfo xmlns:p15="http://schemas.microsoft.com/office/powerpoint/2012/main" timeZoneBias="-6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3-06-01T20:17:27.410" idx="11">
    <p:pos x="766" y="1765"/>
    <p:text>Where Board members want to escalate operational or estate issues from their TRA or RA, the Exec could invite those Board members to attend a Liaison meeting. </p:text>
    <p:extLst>
      <p:ext uri="{C676402C-5697-4E1C-873F-D02D1690AC5C}">
        <p15:threadingInfo xmlns:p15="http://schemas.microsoft.com/office/powerpoint/2012/main" timeZoneBias="-60"/>
      </p:ext>
    </p:extLst>
  </p:cm>
  <p:cm authorId="1" dt="2023-06-01T20:18:14.757" idx="12">
    <p:pos x="766" y="2035"/>
    <p:text>Exec: How do we deal with Operational matter raised at the Board by observers? </p:text>
    <p:extLst>
      <p:ext uri="{C676402C-5697-4E1C-873F-D02D1690AC5C}">
        <p15:threadingInfo xmlns:p15="http://schemas.microsoft.com/office/powerpoint/2012/main" timeZoneBias="-6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3-06-06T19:43:27.657" idx="14">
    <p:pos x="4561" y="2578"/>
    <p:text>SSR working group: There is a separate joint group of transport planners, BH, LBH and TfL which is Tfl lead. WDCO and NHG are not part of that group. However, the working group we are referring to relates to the one which WDCO and NHG should be on but has not been active in recent year. </p:text>
    <p:extLst>
      <p:ext uri="{C676402C-5697-4E1C-873F-D02D1690AC5C}">
        <p15:threadingInfo xmlns:p15="http://schemas.microsoft.com/office/powerpoint/2012/main" timeZoneBias="-60"/>
      </p:ext>
    </p:extLst>
  </p:cm>
  <p:cm authorId="1" dt="2023-06-08T18:07:25.787" idx="16">
    <p:pos x="4402" y="2089"/>
    <p:text>Did TfL previously attend?</p:text>
    <p:extLst>
      <p:ext uri="{C676402C-5697-4E1C-873F-D02D1690AC5C}">
        <p15:threadingInfo xmlns:p15="http://schemas.microsoft.com/office/powerpoint/2012/main" timeZoneBias="-6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3-05-25T18:31:49.761" idx="4">
    <p:pos x="4457" y="2555"/>
    <p:text>BSW should be attending on the months when it's estate focused </p:text>
    <p:extLst>
      <p:ext uri="{C676402C-5697-4E1C-873F-D02D1690AC5C}">
        <p15:threadingInfo xmlns:p15="http://schemas.microsoft.com/office/powerpoint/2012/main" timeZoneBias="-6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3-05-25T19:09:27.486" idx="9">
    <p:pos x="2151" y="1188"/>
    <p:text>Every month discuss both housing and estate issues </p:text>
    <p:extLst>
      <p:ext uri="{C676402C-5697-4E1C-873F-D02D1690AC5C}">
        <p15:threadingInfo xmlns:p15="http://schemas.microsoft.com/office/powerpoint/2012/main" timeZoneBias="-6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3-05-25T18:39:20.274" idx="5">
    <p:pos x="4392" y="2817"/>
    <p:text>Who from NHG will be attending? </p:text>
    <p:extLst>
      <p:ext uri="{C676402C-5697-4E1C-873F-D02D1690AC5C}">
        <p15:threadingInfo xmlns:p15="http://schemas.microsoft.com/office/powerpoint/2012/main" timeZoneBias="-6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3-05-24T13:39:11.790" idx="2">
    <p:pos x="6415" y="953"/>
    <p:text>Should be chaired by BH as it was previously by BH Director of Operations</p:text>
    <p:extLst>
      <p:ext uri="{C676402C-5697-4E1C-873F-D02D1690AC5C}">
        <p15:threadingInfo xmlns:p15="http://schemas.microsoft.com/office/powerpoint/2012/main" timeZoneBias="-60"/>
      </p:ext>
    </p:extLst>
  </p:cm>
  <p:cm authorId="1" dt="2023-05-25T18:40:14.196" idx="6">
    <p:pos x="5949" y="2700"/>
    <p:text>Should this be NHG Service Charge Specialist </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48798A9C-EA21-4DD8-8AAD-42E17625EE1B}" type="datetimeFigureOut">
              <a:rPr lang="en-GB" smtClean="0"/>
              <a:t>08/06/2023</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7BCA48D2-74C8-473B-BDC7-BE6EC0D0168A}" type="slidenum">
              <a:rPr lang="en-GB" smtClean="0"/>
              <a:t>‹#›</a:t>
            </a:fld>
            <a:endParaRPr lang="en-GB"/>
          </a:p>
        </p:txBody>
      </p:sp>
    </p:spTree>
    <p:extLst>
      <p:ext uri="{BB962C8B-B14F-4D97-AF65-F5344CB8AC3E}">
        <p14:creationId xmlns:p14="http://schemas.microsoft.com/office/powerpoint/2010/main" val="2196080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F0C15-DB58-4C3B-B2BD-3552096FAA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A9B4AF7-6A93-49DE-8436-E5D402AD90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8FB0544-68F7-42B6-A687-9488F654F576}"/>
              </a:ext>
            </a:extLst>
          </p:cNvPr>
          <p:cNvSpPr>
            <a:spLocks noGrp="1"/>
          </p:cNvSpPr>
          <p:nvPr>
            <p:ph type="dt" sz="half" idx="10"/>
          </p:nvPr>
        </p:nvSpPr>
        <p:spPr/>
        <p:txBody>
          <a:bodyPr/>
          <a:lstStyle/>
          <a:p>
            <a:fld id="{86FAB0EB-0F7F-4D91-9196-E827902E57B1}" type="datetimeFigureOut">
              <a:rPr lang="en-GB" smtClean="0"/>
              <a:t>08/06/2023</a:t>
            </a:fld>
            <a:endParaRPr lang="en-GB"/>
          </a:p>
        </p:txBody>
      </p:sp>
      <p:sp>
        <p:nvSpPr>
          <p:cNvPr id="5" name="Footer Placeholder 4">
            <a:extLst>
              <a:ext uri="{FF2B5EF4-FFF2-40B4-BE49-F238E27FC236}">
                <a16:creationId xmlns:a16="http://schemas.microsoft.com/office/drawing/2014/main" id="{CB47FE6A-50CF-4F01-AEFB-46D9F51BCB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CB630B-66FE-4516-A97F-70A0546ED90B}"/>
              </a:ext>
            </a:extLst>
          </p:cNvPr>
          <p:cNvSpPr>
            <a:spLocks noGrp="1"/>
          </p:cNvSpPr>
          <p:nvPr>
            <p:ph type="sldNum" sz="quarter" idx="12"/>
          </p:nvPr>
        </p:nvSpPr>
        <p:spPr/>
        <p:txBody>
          <a:bodyPr/>
          <a:lstStyle/>
          <a:p>
            <a:fld id="{1E9A88C3-372B-4A1C-9149-966A4B679AF5}" type="slidenum">
              <a:rPr lang="en-GB" smtClean="0"/>
              <a:t>‹#›</a:t>
            </a:fld>
            <a:endParaRPr lang="en-GB"/>
          </a:p>
        </p:txBody>
      </p:sp>
    </p:spTree>
    <p:extLst>
      <p:ext uri="{BB962C8B-B14F-4D97-AF65-F5344CB8AC3E}">
        <p14:creationId xmlns:p14="http://schemas.microsoft.com/office/powerpoint/2010/main" val="1022498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8E6A5-F3ED-444A-8B4D-82853CB5392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5DA36EE-C7D8-449B-8447-694C6ECE9AE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03A209C-2DBD-49D9-9A98-6D1AC14EF9E8}"/>
              </a:ext>
            </a:extLst>
          </p:cNvPr>
          <p:cNvSpPr>
            <a:spLocks noGrp="1"/>
          </p:cNvSpPr>
          <p:nvPr>
            <p:ph type="dt" sz="half" idx="10"/>
          </p:nvPr>
        </p:nvSpPr>
        <p:spPr/>
        <p:txBody>
          <a:bodyPr/>
          <a:lstStyle/>
          <a:p>
            <a:fld id="{86FAB0EB-0F7F-4D91-9196-E827902E57B1}" type="datetimeFigureOut">
              <a:rPr lang="en-GB" smtClean="0"/>
              <a:t>08/06/2023</a:t>
            </a:fld>
            <a:endParaRPr lang="en-GB"/>
          </a:p>
        </p:txBody>
      </p:sp>
      <p:sp>
        <p:nvSpPr>
          <p:cNvPr id="5" name="Footer Placeholder 4">
            <a:extLst>
              <a:ext uri="{FF2B5EF4-FFF2-40B4-BE49-F238E27FC236}">
                <a16:creationId xmlns:a16="http://schemas.microsoft.com/office/drawing/2014/main" id="{4C7E17FB-3EFD-4832-9DAE-292D2B1400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2295EB-41B0-40DA-8BDF-4042846A1A39}"/>
              </a:ext>
            </a:extLst>
          </p:cNvPr>
          <p:cNvSpPr>
            <a:spLocks noGrp="1"/>
          </p:cNvSpPr>
          <p:nvPr>
            <p:ph type="sldNum" sz="quarter" idx="12"/>
          </p:nvPr>
        </p:nvSpPr>
        <p:spPr/>
        <p:txBody>
          <a:bodyPr/>
          <a:lstStyle/>
          <a:p>
            <a:fld id="{1E9A88C3-372B-4A1C-9149-966A4B679AF5}" type="slidenum">
              <a:rPr lang="en-GB" smtClean="0"/>
              <a:t>‹#›</a:t>
            </a:fld>
            <a:endParaRPr lang="en-GB"/>
          </a:p>
        </p:txBody>
      </p:sp>
    </p:spTree>
    <p:extLst>
      <p:ext uri="{BB962C8B-B14F-4D97-AF65-F5344CB8AC3E}">
        <p14:creationId xmlns:p14="http://schemas.microsoft.com/office/powerpoint/2010/main" val="3765100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6D6B6-65EB-45AD-AD97-4A002B60666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54677C1-FFC9-43A2-B1CD-B438725A4D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3D5DFDC-8A1B-4815-AFBF-363463A30D6F}"/>
              </a:ext>
            </a:extLst>
          </p:cNvPr>
          <p:cNvSpPr>
            <a:spLocks noGrp="1"/>
          </p:cNvSpPr>
          <p:nvPr>
            <p:ph type="dt" sz="half" idx="10"/>
          </p:nvPr>
        </p:nvSpPr>
        <p:spPr/>
        <p:txBody>
          <a:bodyPr/>
          <a:lstStyle/>
          <a:p>
            <a:fld id="{86FAB0EB-0F7F-4D91-9196-E827902E57B1}" type="datetimeFigureOut">
              <a:rPr lang="en-GB" smtClean="0"/>
              <a:t>08/06/2023</a:t>
            </a:fld>
            <a:endParaRPr lang="en-GB"/>
          </a:p>
        </p:txBody>
      </p:sp>
      <p:sp>
        <p:nvSpPr>
          <p:cNvPr id="5" name="Footer Placeholder 4">
            <a:extLst>
              <a:ext uri="{FF2B5EF4-FFF2-40B4-BE49-F238E27FC236}">
                <a16:creationId xmlns:a16="http://schemas.microsoft.com/office/drawing/2014/main" id="{514B39C7-15CC-460E-8D80-66688D73352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21D8C7-63B8-42C7-8C31-22500667391B}"/>
              </a:ext>
            </a:extLst>
          </p:cNvPr>
          <p:cNvSpPr>
            <a:spLocks noGrp="1"/>
          </p:cNvSpPr>
          <p:nvPr>
            <p:ph type="sldNum" sz="quarter" idx="12"/>
          </p:nvPr>
        </p:nvSpPr>
        <p:spPr/>
        <p:txBody>
          <a:bodyPr/>
          <a:lstStyle/>
          <a:p>
            <a:fld id="{1E9A88C3-372B-4A1C-9149-966A4B679AF5}" type="slidenum">
              <a:rPr lang="en-GB" smtClean="0"/>
              <a:t>‹#›</a:t>
            </a:fld>
            <a:endParaRPr lang="en-GB"/>
          </a:p>
        </p:txBody>
      </p:sp>
    </p:spTree>
    <p:extLst>
      <p:ext uri="{BB962C8B-B14F-4D97-AF65-F5344CB8AC3E}">
        <p14:creationId xmlns:p14="http://schemas.microsoft.com/office/powerpoint/2010/main" val="591887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75A4C-50DD-4FA9-B22E-EAAA3602F37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DE59C25-15C7-4DAC-BDE6-B66A3AFE827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B02CF07-A468-4A3D-93B1-AC2BAF16130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92C0842-D48C-4DB3-B1B2-A9500BB22D0D}"/>
              </a:ext>
            </a:extLst>
          </p:cNvPr>
          <p:cNvSpPr>
            <a:spLocks noGrp="1"/>
          </p:cNvSpPr>
          <p:nvPr>
            <p:ph type="dt" sz="half" idx="10"/>
          </p:nvPr>
        </p:nvSpPr>
        <p:spPr/>
        <p:txBody>
          <a:bodyPr/>
          <a:lstStyle/>
          <a:p>
            <a:fld id="{86FAB0EB-0F7F-4D91-9196-E827902E57B1}" type="datetimeFigureOut">
              <a:rPr lang="en-GB" smtClean="0"/>
              <a:t>08/06/2023</a:t>
            </a:fld>
            <a:endParaRPr lang="en-GB"/>
          </a:p>
        </p:txBody>
      </p:sp>
      <p:sp>
        <p:nvSpPr>
          <p:cNvPr id="6" name="Footer Placeholder 5">
            <a:extLst>
              <a:ext uri="{FF2B5EF4-FFF2-40B4-BE49-F238E27FC236}">
                <a16:creationId xmlns:a16="http://schemas.microsoft.com/office/drawing/2014/main" id="{B0D40A10-50D4-4AF2-972A-6338F14EFDC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688139A-814A-4AD0-B376-B62815323E5E}"/>
              </a:ext>
            </a:extLst>
          </p:cNvPr>
          <p:cNvSpPr>
            <a:spLocks noGrp="1"/>
          </p:cNvSpPr>
          <p:nvPr>
            <p:ph type="sldNum" sz="quarter" idx="12"/>
          </p:nvPr>
        </p:nvSpPr>
        <p:spPr/>
        <p:txBody>
          <a:bodyPr/>
          <a:lstStyle/>
          <a:p>
            <a:fld id="{1E9A88C3-372B-4A1C-9149-966A4B679AF5}" type="slidenum">
              <a:rPr lang="en-GB" smtClean="0"/>
              <a:t>‹#›</a:t>
            </a:fld>
            <a:endParaRPr lang="en-GB"/>
          </a:p>
        </p:txBody>
      </p:sp>
    </p:spTree>
    <p:extLst>
      <p:ext uri="{BB962C8B-B14F-4D97-AF65-F5344CB8AC3E}">
        <p14:creationId xmlns:p14="http://schemas.microsoft.com/office/powerpoint/2010/main" val="3874423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E6A5F-AFA3-48E1-827D-4CDC70CA797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FEAC9C3-CD13-48A4-B7B4-A71A672AA1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C78B1AC-177F-4926-80D9-1A1897EBD3B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65EA508-8A91-4CED-9886-42204FBE8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70824DB-D1BE-4D51-A1C0-EF135030150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FE89A3F-8412-4CF7-A10B-30F1A69193CD}"/>
              </a:ext>
            </a:extLst>
          </p:cNvPr>
          <p:cNvSpPr>
            <a:spLocks noGrp="1"/>
          </p:cNvSpPr>
          <p:nvPr>
            <p:ph type="dt" sz="half" idx="10"/>
          </p:nvPr>
        </p:nvSpPr>
        <p:spPr/>
        <p:txBody>
          <a:bodyPr/>
          <a:lstStyle/>
          <a:p>
            <a:fld id="{86FAB0EB-0F7F-4D91-9196-E827902E57B1}" type="datetimeFigureOut">
              <a:rPr lang="en-GB" smtClean="0"/>
              <a:t>08/06/2023</a:t>
            </a:fld>
            <a:endParaRPr lang="en-GB"/>
          </a:p>
        </p:txBody>
      </p:sp>
      <p:sp>
        <p:nvSpPr>
          <p:cNvPr id="8" name="Footer Placeholder 7">
            <a:extLst>
              <a:ext uri="{FF2B5EF4-FFF2-40B4-BE49-F238E27FC236}">
                <a16:creationId xmlns:a16="http://schemas.microsoft.com/office/drawing/2014/main" id="{D404FA30-2EDC-4243-9261-10F69B9152D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26B3186-AFF8-4FE1-8736-1E20411BF2F6}"/>
              </a:ext>
            </a:extLst>
          </p:cNvPr>
          <p:cNvSpPr>
            <a:spLocks noGrp="1"/>
          </p:cNvSpPr>
          <p:nvPr>
            <p:ph type="sldNum" sz="quarter" idx="12"/>
          </p:nvPr>
        </p:nvSpPr>
        <p:spPr/>
        <p:txBody>
          <a:bodyPr/>
          <a:lstStyle/>
          <a:p>
            <a:fld id="{1E9A88C3-372B-4A1C-9149-966A4B679AF5}" type="slidenum">
              <a:rPr lang="en-GB" smtClean="0"/>
              <a:t>‹#›</a:t>
            </a:fld>
            <a:endParaRPr lang="en-GB"/>
          </a:p>
        </p:txBody>
      </p:sp>
    </p:spTree>
    <p:extLst>
      <p:ext uri="{BB962C8B-B14F-4D97-AF65-F5344CB8AC3E}">
        <p14:creationId xmlns:p14="http://schemas.microsoft.com/office/powerpoint/2010/main" val="1672339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B30BE-035A-42D1-B289-1E181291A4D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4C8FAC0-D5F5-4CD3-940B-391321A3465F}"/>
              </a:ext>
            </a:extLst>
          </p:cNvPr>
          <p:cNvSpPr>
            <a:spLocks noGrp="1"/>
          </p:cNvSpPr>
          <p:nvPr>
            <p:ph type="dt" sz="half" idx="10"/>
          </p:nvPr>
        </p:nvSpPr>
        <p:spPr/>
        <p:txBody>
          <a:bodyPr/>
          <a:lstStyle/>
          <a:p>
            <a:fld id="{86FAB0EB-0F7F-4D91-9196-E827902E57B1}" type="datetimeFigureOut">
              <a:rPr lang="en-GB" smtClean="0"/>
              <a:t>08/06/2023</a:t>
            </a:fld>
            <a:endParaRPr lang="en-GB"/>
          </a:p>
        </p:txBody>
      </p:sp>
      <p:sp>
        <p:nvSpPr>
          <p:cNvPr id="4" name="Footer Placeholder 3">
            <a:extLst>
              <a:ext uri="{FF2B5EF4-FFF2-40B4-BE49-F238E27FC236}">
                <a16:creationId xmlns:a16="http://schemas.microsoft.com/office/drawing/2014/main" id="{9422C160-C8FF-4248-ABCF-AAB6CF059C0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3E68457-3D29-4102-B0DB-72400D38FC94}"/>
              </a:ext>
            </a:extLst>
          </p:cNvPr>
          <p:cNvSpPr>
            <a:spLocks noGrp="1"/>
          </p:cNvSpPr>
          <p:nvPr>
            <p:ph type="sldNum" sz="quarter" idx="12"/>
          </p:nvPr>
        </p:nvSpPr>
        <p:spPr/>
        <p:txBody>
          <a:bodyPr/>
          <a:lstStyle/>
          <a:p>
            <a:fld id="{1E9A88C3-372B-4A1C-9149-966A4B679AF5}" type="slidenum">
              <a:rPr lang="en-GB" smtClean="0"/>
              <a:t>‹#›</a:t>
            </a:fld>
            <a:endParaRPr lang="en-GB"/>
          </a:p>
        </p:txBody>
      </p:sp>
    </p:spTree>
    <p:extLst>
      <p:ext uri="{BB962C8B-B14F-4D97-AF65-F5344CB8AC3E}">
        <p14:creationId xmlns:p14="http://schemas.microsoft.com/office/powerpoint/2010/main" val="2571500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5CAF9C-6602-4ABD-B5D9-0FFF4DE78E5D}"/>
              </a:ext>
            </a:extLst>
          </p:cNvPr>
          <p:cNvSpPr>
            <a:spLocks noGrp="1"/>
          </p:cNvSpPr>
          <p:nvPr>
            <p:ph type="dt" sz="half" idx="10"/>
          </p:nvPr>
        </p:nvSpPr>
        <p:spPr/>
        <p:txBody>
          <a:bodyPr/>
          <a:lstStyle/>
          <a:p>
            <a:fld id="{86FAB0EB-0F7F-4D91-9196-E827902E57B1}" type="datetimeFigureOut">
              <a:rPr lang="en-GB" smtClean="0"/>
              <a:t>08/06/2023</a:t>
            </a:fld>
            <a:endParaRPr lang="en-GB"/>
          </a:p>
        </p:txBody>
      </p:sp>
      <p:sp>
        <p:nvSpPr>
          <p:cNvPr id="3" name="Footer Placeholder 2">
            <a:extLst>
              <a:ext uri="{FF2B5EF4-FFF2-40B4-BE49-F238E27FC236}">
                <a16:creationId xmlns:a16="http://schemas.microsoft.com/office/drawing/2014/main" id="{9314E0A4-AFDB-4281-AAE3-AE74D07EEED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16596F-7D9F-467B-822E-1817B39391E7}"/>
              </a:ext>
            </a:extLst>
          </p:cNvPr>
          <p:cNvSpPr>
            <a:spLocks noGrp="1"/>
          </p:cNvSpPr>
          <p:nvPr>
            <p:ph type="sldNum" sz="quarter" idx="12"/>
          </p:nvPr>
        </p:nvSpPr>
        <p:spPr/>
        <p:txBody>
          <a:bodyPr/>
          <a:lstStyle/>
          <a:p>
            <a:fld id="{1E9A88C3-372B-4A1C-9149-966A4B679AF5}" type="slidenum">
              <a:rPr lang="en-GB" smtClean="0"/>
              <a:t>‹#›</a:t>
            </a:fld>
            <a:endParaRPr lang="en-GB"/>
          </a:p>
        </p:txBody>
      </p:sp>
    </p:spTree>
    <p:extLst>
      <p:ext uri="{BB962C8B-B14F-4D97-AF65-F5344CB8AC3E}">
        <p14:creationId xmlns:p14="http://schemas.microsoft.com/office/powerpoint/2010/main" val="1032293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46D42-1BE9-40E3-86A0-4D48A56BD7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26FB890-E5A6-4292-8F8E-A3446636DEA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1F727F2-2442-44D7-B21D-7DB17FBDAB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E424F13-8350-496D-A335-8CC837295E07}"/>
              </a:ext>
            </a:extLst>
          </p:cNvPr>
          <p:cNvSpPr>
            <a:spLocks noGrp="1"/>
          </p:cNvSpPr>
          <p:nvPr>
            <p:ph type="dt" sz="half" idx="10"/>
          </p:nvPr>
        </p:nvSpPr>
        <p:spPr/>
        <p:txBody>
          <a:bodyPr/>
          <a:lstStyle/>
          <a:p>
            <a:fld id="{86FAB0EB-0F7F-4D91-9196-E827902E57B1}" type="datetimeFigureOut">
              <a:rPr lang="en-GB" smtClean="0"/>
              <a:t>08/06/2023</a:t>
            </a:fld>
            <a:endParaRPr lang="en-GB"/>
          </a:p>
        </p:txBody>
      </p:sp>
      <p:sp>
        <p:nvSpPr>
          <p:cNvPr id="6" name="Footer Placeholder 5">
            <a:extLst>
              <a:ext uri="{FF2B5EF4-FFF2-40B4-BE49-F238E27FC236}">
                <a16:creationId xmlns:a16="http://schemas.microsoft.com/office/drawing/2014/main" id="{0433ECE4-3B91-4708-9A43-DAC8C0E587C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6337737-4CA7-48C4-BE36-D570126DC2F1}"/>
              </a:ext>
            </a:extLst>
          </p:cNvPr>
          <p:cNvSpPr>
            <a:spLocks noGrp="1"/>
          </p:cNvSpPr>
          <p:nvPr>
            <p:ph type="sldNum" sz="quarter" idx="12"/>
          </p:nvPr>
        </p:nvSpPr>
        <p:spPr/>
        <p:txBody>
          <a:bodyPr/>
          <a:lstStyle/>
          <a:p>
            <a:fld id="{1E9A88C3-372B-4A1C-9149-966A4B679AF5}" type="slidenum">
              <a:rPr lang="en-GB" smtClean="0"/>
              <a:t>‹#›</a:t>
            </a:fld>
            <a:endParaRPr lang="en-GB"/>
          </a:p>
        </p:txBody>
      </p:sp>
    </p:spTree>
    <p:extLst>
      <p:ext uri="{BB962C8B-B14F-4D97-AF65-F5344CB8AC3E}">
        <p14:creationId xmlns:p14="http://schemas.microsoft.com/office/powerpoint/2010/main" val="3146454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F8E9F-795A-4888-9F08-3AE250036D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161836B-4030-4FC6-A242-58B7EA701D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6F4EF2A-2810-4935-BC53-B5127D9590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DA228D5-94A1-404D-BD48-31AA1BDE2448}"/>
              </a:ext>
            </a:extLst>
          </p:cNvPr>
          <p:cNvSpPr>
            <a:spLocks noGrp="1"/>
          </p:cNvSpPr>
          <p:nvPr>
            <p:ph type="dt" sz="half" idx="10"/>
          </p:nvPr>
        </p:nvSpPr>
        <p:spPr/>
        <p:txBody>
          <a:bodyPr/>
          <a:lstStyle/>
          <a:p>
            <a:fld id="{86FAB0EB-0F7F-4D91-9196-E827902E57B1}" type="datetimeFigureOut">
              <a:rPr lang="en-GB" smtClean="0"/>
              <a:t>08/06/2023</a:t>
            </a:fld>
            <a:endParaRPr lang="en-GB"/>
          </a:p>
        </p:txBody>
      </p:sp>
      <p:sp>
        <p:nvSpPr>
          <p:cNvPr id="6" name="Footer Placeholder 5">
            <a:extLst>
              <a:ext uri="{FF2B5EF4-FFF2-40B4-BE49-F238E27FC236}">
                <a16:creationId xmlns:a16="http://schemas.microsoft.com/office/drawing/2014/main" id="{801DA108-C824-4437-B81E-E39221F2C46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6EF351-9DF1-4326-AD2A-A369690427FE}"/>
              </a:ext>
            </a:extLst>
          </p:cNvPr>
          <p:cNvSpPr>
            <a:spLocks noGrp="1"/>
          </p:cNvSpPr>
          <p:nvPr>
            <p:ph type="sldNum" sz="quarter" idx="12"/>
          </p:nvPr>
        </p:nvSpPr>
        <p:spPr/>
        <p:txBody>
          <a:bodyPr/>
          <a:lstStyle/>
          <a:p>
            <a:fld id="{1E9A88C3-372B-4A1C-9149-966A4B679AF5}" type="slidenum">
              <a:rPr lang="en-GB" smtClean="0"/>
              <a:t>‹#›</a:t>
            </a:fld>
            <a:endParaRPr lang="en-GB"/>
          </a:p>
        </p:txBody>
      </p:sp>
    </p:spTree>
    <p:extLst>
      <p:ext uri="{BB962C8B-B14F-4D97-AF65-F5344CB8AC3E}">
        <p14:creationId xmlns:p14="http://schemas.microsoft.com/office/powerpoint/2010/main" val="2682467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BDC2C-F880-4E46-BEDD-DA3F5C6A9E1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9A6765E-C03C-4A45-8945-093754FA5B0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458A48-9E97-48B3-83DD-8EF015827110}"/>
              </a:ext>
            </a:extLst>
          </p:cNvPr>
          <p:cNvSpPr>
            <a:spLocks noGrp="1"/>
          </p:cNvSpPr>
          <p:nvPr>
            <p:ph type="dt" sz="half" idx="10"/>
          </p:nvPr>
        </p:nvSpPr>
        <p:spPr/>
        <p:txBody>
          <a:bodyPr/>
          <a:lstStyle/>
          <a:p>
            <a:fld id="{86FAB0EB-0F7F-4D91-9196-E827902E57B1}" type="datetimeFigureOut">
              <a:rPr lang="en-GB" smtClean="0"/>
              <a:t>08/06/2023</a:t>
            </a:fld>
            <a:endParaRPr lang="en-GB"/>
          </a:p>
        </p:txBody>
      </p:sp>
      <p:sp>
        <p:nvSpPr>
          <p:cNvPr id="5" name="Footer Placeholder 4">
            <a:extLst>
              <a:ext uri="{FF2B5EF4-FFF2-40B4-BE49-F238E27FC236}">
                <a16:creationId xmlns:a16="http://schemas.microsoft.com/office/drawing/2014/main" id="{74B62CFB-274E-4947-B326-083D076A8C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8DD541-DE2F-4DA2-96C1-17584D01AB53}"/>
              </a:ext>
            </a:extLst>
          </p:cNvPr>
          <p:cNvSpPr>
            <a:spLocks noGrp="1"/>
          </p:cNvSpPr>
          <p:nvPr>
            <p:ph type="sldNum" sz="quarter" idx="12"/>
          </p:nvPr>
        </p:nvSpPr>
        <p:spPr/>
        <p:txBody>
          <a:bodyPr/>
          <a:lstStyle/>
          <a:p>
            <a:fld id="{1E9A88C3-372B-4A1C-9149-966A4B679AF5}" type="slidenum">
              <a:rPr lang="en-GB" smtClean="0"/>
              <a:t>‹#›</a:t>
            </a:fld>
            <a:endParaRPr lang="en-GB"/>
          </a:p>
        </p:txBody>
      </p:sp>
    </p:spTree>
    <p:extLst>
      <p:ext uri="{BB962C8B-B14F-4D97-AF65-F5344CB8AC3E}">
        <p14:creationId xmlns:p14="http://schemas.microsoft.com/office/powerpoint/2010/main" val="2321620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A7B146-EA9A-4472-8FF5-0B4DFF1F6A8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F1BF88B-5322-4B5C-B3A6-B8C6A18B8C4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6154E3E-5B57-4DB9-93C4-74892B204A23}"/>
              </a:ext>
            </a:extLst>
          </p:cNvPr>
          <p:cNvSpPr>
            <a:spLocks noGrp="1"/>
          </p:cNvSpPr>
          <p:nvPr>
            <p:ph type="dt" sz="half" idx="10"/>
          </p:nvPr>
        </p:nvSpPr>
        <p:spPr/>
        <p:txBody>
          <a:bodyPr/>
          <a:lstStyle/>
          <a:p>
            <a:fld id="{86FAB0EB-0F7F-4D91-9196-E827902E57B1}" type="datetimeFigureOut">
              <a:rPr lang="en-GB" smtClean="0"/>
              <a:t>08/06/2023</a:t>
            </a:fld>
            <a:endParaRPr lang="en-GB"/>
          </a:p>
        </p:txBody>
      </p:sp>
      <p:sp>
        <p:nvSpPr>
          <p:cNvPr id="5" name="Footer Placeholder 4">
            <a:extLst>
              <a:ext uri="{FF2B5EF4-FFF2-40B4-BE49-F238E27FC236}">
                <a16:creationId xmlns:a16="http://schemas.microsoft.com/office/drawing/2014/main" id="{9082163B-366E-4210-8852-8967D43E8A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B9FEB1-1D9A-433A-B6A9-27078BF0A2EF}"/>
              </a:ext>
            </a:extLst>
          </p:cNvPr>
          <p:cNvSpPr>
            <a:spLocks noGrp="1"/>
          </p:cNvSpPr>
          <p:nvPr>
            <p:ph type="sldNum" sz="quarter" idx="12"/>
          </p:nvPr>
        </p:nvSpPr>
        <p:spPr/>
        <p:txBody>
          <a:bodyPr/>
          <a:lstStyle/>
          <a:p>
            <a:fld id="{1E9A88C3-372B-4A1C-9149-966A4B679AF5}" type="slidenum">
              <a:rPr lang="en-GB" smtClean="0"/>
              <a:t>‹#›</a:t>
            </a:fld>
            <a:endParaRPr lang="en-GB"/>
          </a:p>
        </p:txBody>
      </p:sp>
    </p:spTree>
    <p:extLst>
      <p:ext uri="{BB962C8B-B14F-4D97-AF65-F5344CB8AC3E}">
        <p14:creationId xmlns:p14="http://schemas.microsoft.com/office/powerpoint/2010/main" val="2556285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FEC92D-DBD5-45B6-A9FE-E54FC9D02F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7B2CC8F-1B0C-4984-9521-15626B3603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AD947C0-8061-4B1F-85FE-B16880130B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FAB0EB-0F7F-4D91-9196-E827902E57B1}" type="datetimeFigureOut">
              <a:rPr lang="en-GB" smtClean="0"/>
              <a:t>08/06/2023</a:t>
            </a:fld>
            <a:endParaRPr lang="en-GB"/>
          </a:p>
        </p:txBody>
      </p:sp>
      <p:sp>
        <p:nvSpPr>
          <p:cNvPr id="5" name="Footer Placeholder 4">
            <a:extLst>
              <a:ext uri="{FF2B5EF4-FFF2-40B4-BE49-F238E27FC236}">
                <a16:creationId xmlns:a16="http://schemas.microsoft.com/office/drawing/2014/main" id="{92412507-F268-4990-9E60-CB6A85F034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795CEF6-BFD8-4651-9917-05B1C62FEF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9A88C3-372B-4A1C-9149-966A4B679AF5}" type="slidenum">
              <a:rPr lang="en-GB" smtClean="0"/>
              <a:t>‹#›</a:t>
            </a:fld>
            <a:endParaRPr lang="en-GB"/>
          </a:p>
        </p:txBody>
      </p:sp>
    </p:spTree>
    <p:extLst>
      <p:ext uri="{BB962C8B-B14F-4D97-AF65-F5344CB8AC3E}">
        <p14:creationId xmlns:p14="http://schemas.microsoft.com/office/powerpoint/2010/main" val="2034272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omments" Target="../comments/commen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comments" Target="../comments/commen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omments" Target="../comments/commen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18E5839E-A736-4E74-9610-27669AE5DC03}"/>
              </a:ext>
            </a:extLst>
          </p:cNvPr>
          <p:cNvSpPr/>
          <p:nvPr/>
        </p:nvSpPr>
        <p:spPr>
          <a:xfrm>
            <a:off x="4184035" y="823696"/>
            <a:ext cx="1350627" cy="78017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1100" b="1" dirty="0">
                <a:solidFill>
                  <a:schemeClr val="bg1"/>
                </a:solidFill>
              </a:rPr>
              <a:t>Round Table</a:t>
            </a:r>
          </a:p>
          <a:p>
            <a:pPr algn="ctr"/>
            <a:r>
              <a:rPr lang="en-US" sz="1050" dirty="0">
                <a:solidFill>
                  <a:schemeClr val="bg1"/>
                </a:solidFill>
              </a:rPr>
              <a:t>Every 6 Weeks</a:t>
            </a:r>
            <a:endParaRPr lang="en-GB" sz="1050" dirty="0">
              <a:solidFill>
                <a:schemeClr val="bg1"/>
              </a:solidFill>
            </a:endParaRPr>
          </a:p>
        </p:txBody>
      </p:sp>
      <p:sp>
        <p:nvSpPr>
          <p:cNvPr id="6" name="Rectangle: Rounded Corners 5">
            <a:extLst>
              <a:ext uri="{FF2B5EF4-FFF2-40B4-BE49-F238E27FC236}">
                <a16:creationId xmlns:a16="http://schemas.microsoft.com/office/drawing/2014/main" id="{67B2F665-CDF9-4D3D-B010-DED0BF89397B}"/>
              </a:ext>
            </a:extLst>
          </p:cNvPr>
          <p:cNvSpPr/>
          <p:nvPr/>
        </p:nvSpPr>
        <p:spPr>
          <a:xfrm>
            <a:off x="6416161" y="2138798"/>
            <a:ext cx="1438866" cy="841325"/>
          </a:xfrm>
          <a:prstGeom prst="roundRect">
            <a:avLst/>
          </a:prstGeom>
          <a:solidFill>
            <a:schemeClr val="bg2">
              <a:lumMod val="75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t>Liaison meeting</a:t>
            </a:r>
          </a:p>
          <a:p>
            <a:pPr algn="ctr"/>
            <a:r>
              <a:rPr lang="en-US" sz="1100" b="1" dirty="0"/>
              <a:t>(Regen and Operational)</a:t>
            </a:r>
          </a:p>
          <a:p>
            <a:pPr algn="ctr"/>
            <a:r>
              <a:rPr lang="en-US" sz="1100" dirty="0"/>
              <a:t>Every month</a:t>
            </a:r>
            <a:endParaRPr lang="en-GB" sz="1050" dirty="0">
              <a:solidFill>
                <a:schemeClr val="bg1"/>
              </a:solidFill>
            </a:endParaRPr>
          </a:p>
        </p:txBody>
      </p:sp>
      <p:sp>
        <p:nvSpPr>
          <p:cNvPr id="7" name="Rectangle: Rounded Corners 6">
            <a:extLst>
              <a:ext uri="{FF2B5EF4-FFF2-40B4-BE49-F238E27FC236}">
                <a16:creationId xmlns:a16="http://schemas.microsoft.com/office/drawing/2014/main" id="{4BE0E8C0-669D-4118-A136-FB141284051E}"/>
              </a:ext>
            </a:extLst>
          </p:cNvPr>
          <p:cNvSpPr/>
          <p:nvPr/>
        </p:nvSpPr>
        <p:spPr>
          <a:xfrm>
            <a:off x="2313905" y="2095365"/>
            <a:ext cx="1350627" cy="884760"/>
          </a:xfrm>
          <a:prstGeom prst="roundRect">
            <a:avLst/>
          </a:prstGeom>
          <a:solidFill>
            <a:schemeClr val="accent2">
              <a:lumMod val="50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b="1" dirty="0">
                <a:solidFill>
                  <a:schemeClr val="bg1"/>
                </a:solidFill>
              </a:rPr>
              <a:t>WDCO Board (Regeneration)</a:t>
            </a:r>
          </a:p>
          <a:p>
            <a:pPr algn="ctr"/>
            <a:r>
              <a:rPr lang="en-GB" sz="1050" dirty="0">
                <a:solidFill>
                  <a:schemeClr val="bg1"/>
                </a:solidFill>
              </a:rPr>
              <a:t>Every Month</a:t>
            </a:r>
          </a:p>
        </p:txBody>
      </p:sp>
      <p:sp>
        <p:nvSpPr>
          <p:cNvPr id="8" name="Rectangle: Rounded Corners 7">
            <a:extLst>
              <a:ext uri="{FF2B5EF4-FFF2-40B4-BE49-F238E27FC236}">
                <a16:creationId xmlns:a16="http://schemas.microsoft.com/office/drawing/2014/main" id="{4389D481-D404-4B39-A40D-2A30FCA8D7EA}"/>
              </a:ext>
            </a:extLst>
          </p:cNvPr>
          <p:cNvSpPr/>
          <p:nvPr/>
        </p:nvSpPr>
        <p:spPr>
          <a:xfrm>
            <a:off x="3113333" y="5364097"/>
            <a:ext cx="1350627" cy="780176"/>
          </a:xfrm>
          <a:prstGeom prst="round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b="1" dirty="0">
                <a:solidFill>
                  <a:schemeClr val="bg1"/>
                </a:solidFill>
              </a:rPr>
              <a:t>District Heat Network Working Group</a:t>
            </a:r>
          </a:p>
          <a:p>
            <a:pPr algn="ctr"/>
            <a:r>
              <a:rPr lang="en-GB" sz="1050" dirty="0">
                <a:solidFill>
                  <a:schemeClr val="bg1"/>
                </a:solidFill>
              </a:rPr>
              <a:t>As Required</a:t>
            </a:r>
          </a:p>
        </p:txBody>
      </p:sp>
      <p:sp>
        <p:nvSpPr>
          <p:cNvPr id="9" name="Rectangle: Rounded Corners 8">
            <a:extLst>
              <a:ext uri="{FF2B5EF4-FFF2-40B4-BE49-F238E27FC236}">
                <a16:creationId xmlns:a16="http://schemas.microsoft.com/office/drawing/2014/main" id="{5A712591-9F5C-42DA-8624-3E7A7976E9C4}"/>
              </a:ext>
            </a:extLst>
          </p:cNvPr>
          <p:cNvSpPr/>
          <p:nvPr/>
        </p:nvSpPr>
        <p:spPr>
          <a:xfrm>
            <a:off x="3113335" y="3396155"/>
            <a:ext cx="1350627" cy="780176"/>
          </a:xfrm>
          <a:prstGeom prst="round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b="1" dirty="0">
                <a:solidFill>
                  <a:schemeClr val="bg1"/>
                </a:solidFill>
              </a:rPr>
              <a:t>Block D Working Group</a:t>
            </a:r>
          </a:p>
          <a:p>
            <a:pPr algn="ctr"/>
            <a:r>
              <a:rPr lang="en-GB" sz="1050" dirty="0">
                <a:solidFill>
                  <a:schemeClr val="bg1"/>
                </a:solidFill>
              </a:rPr>
              <a:t>Monthly/Arranged</a:t>
            </a:r>
          </a:p>
        </p:txBody>
      </p:sp>
      <p:sp>
        <p:nvSpPr>
          <p:cNvPr id="10" name="Rectangle: Rounded Corners 9">
            <a:extLst>
              <a:ext uri="{FF2B5EF4-FFF2-40B4-BE49-F238E27FC236}">
                <a16:creationId xmlns:a16="http://schemas.microsoft.com/office/drawing/2014/main" id="{FF99ED0B-E763-4703-9AB6-F252056B27BB}"/>
              </a:ext>
            </a:extLst>
          </p:cNvPr>
          <p:cNvSpPr/>
          <p:nvPr/>
        </p:nvSpPr>
        <p:spPr>
          <a:xfrm>
            <a:off x="3113334" y="4380126"/>
            <a:ext cx="1350627" cy="780176"/>
          </a:xfrm>
          <a:prstGeom prst="round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b="1" dirty="0">
                <a:solidFill>
                  <a:schemeClr val="bg1"/>
                </a:solidFill>
              </a:rPr>
              <a:t>Communications Meeting</a:t>
            </a:r>
          </a:p>
          <a:p>
            <a:pPr algn="ctr"/>
            <a:r>
              <a:rPr lang="en-US" sz="1100" dirty="0">
                <a:solidFill>
                  <a:schemeClr val="bg1"/>
                </a:solidFill>
              </a:rPr>
              <a:t>M</a:t>
            </a:r>
            <a:r>
              <a:rPr lang="en-GB" sz="1100" dirty="0">
                <a:solidFill>
                  <a:schemeClr val="bg1"/>
                </a:solidFill>
              </a:rPr>
              <a:t>onthly</a:t>
            </a:r>
          </a:p>
        </p:txBody>
      </p:sp>
      <p:sp>
        <p:nvSpPr>
          <p:cNvPr id="11" name="Rectangle: Rounded Corners 10">
            <a:extLst>
              <a:ext uri="{FF2B5EF4-FFF2-40B4-BE49-F238E27FC236}">
                <a16:creationId xmlns:a16="http://schemas.microsoft.com/office/drawing/2014/main" id="{8ADFBB1B-AFC7-428F-BF59-BD52EAE578EC}"/>
              </a:ext>
            </a:extLst>
          </p:cNvPr>
          <p:cNvSpPr/>
          <p:nvPr/>
        </p:nvSpPr>
        <p:spPr>
          <a:xfrm>
            <a:off x="1402867" y="5360984"/>
            <a:ext cx="1350627" cy="780176"/>
          </a:xfrm>
          <a:prstGeom prst="round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b="1" dirty="0">
                <a:solidFill>
                  <a:schemeClr val="bg1"/>
                </a:solidFill>
              </a:rPr>
              <a:t>Cultural Working Group</a:t>
            </a:r>
          </a:p>
        </p:txBody>
      </p:sp>
      <p:sp>
        <p:nvSpPr>
          <p:cNvPr id="12" name="Rectangle: Rounded Corners 11">
            <a:extLst>
              <a:ext uri="{FF2B5EF4-FFF2-40B4-BE49-F238E27FC236}">
                <a16:creationId xmlns:a16="http://schemas.microsoft.com/office/drawing/2014/main" id="{289922A0-32EF-4992-A17B-5A047C347A4D}"/>
              </a:ext>
            </a:extLst>
          </p:cNvPr>
          <p:cNvSpPr/>
          <p:nvPr/>
        </p:nvSpPr>
        <p:spPr>
          <a:xfrm>
            <a:off x="1402868" y="4380126"/>
            <a:ext cx="1350627" cy="780176"/>
          </a:xfrm>
          <a:prstGeom prst="round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b="1" dirty="0">
                <a:solidFill>
                  <a:schemeClr val="bg1"/>
                </a:solidFill>
              </a:rPr>
              <a:t>Seven Sisters Working Group</a:t>
            </a:r>
          </a:p>
          <a:p>
            <a:pPr algn="ctr"/>
            <a:r>
              <a:rPr lang="en-GB" sz="1050" dirty="0">
                <a:solidFill>
                  <a:schemeClr val="bg1"/>
                </a:solidFill>
              </a:rPr>
              <a:t>As Required</a:t>
            </a:r>
          </a:p>
        </p:txBody>
      </p:sp>
      <p:sp>
        <p:nvSpPr>
          <p:cNvPr id="13" name="Rectangle: Rounded Corners 12">
            <a:extLst>
              <a:ext uri="{FF2B5EF4-FFF2-40B4-BE49-F238E27FC236}">
                <a16:creationId xmlns:a16="http://schemas.microsoft.com/office/drawing/2014/main" id="{3095C85F-9D73-4719-8D28-CEECF9D97705}"/>
              </a:ext>
            </a:extLst>
          </p:cNvPr>
          <p:cNvSpPr/>
          <p:nvPr/>
        </p:nvSpPr>
        <p:spPr>
          <a:xfrm>
            <a:off x="1402869" y="3396155"/>
            <a:ext cx="1350627" cy="780176"/>
          </a:xfrm>
          <a:prstGeom prst="round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D</a:t>
            </a:r>
            <a:r>
              <a:rPr lang="en-GB" sz="1100" b="1" dirty="0">
                <a:solidFill>
                  <a:schemeClr val="bg1"/>
                </a:solidFill>
              </a:rPr>
              <a:t>esign Committee</a:t>
            </a:r>
          </a:p>
          <a:p>
            <a:pPr algn="ctr"/>
            <a:r>
              <a:rPr lang="en-GB" sz="1050" dirty="0">
                <a:solidFill>
                  <a:schemeClr val="bg1"/>
                </a:solidFill>
              </a:rPr>
              <a:t>As Required</a:t>
            </a:r>
          </a:p>
        </p:txBody>
      </p:sp>
      <p:sp>
        <p:nvSpPr>
          <p:cNvPr id="14" name="Rectangle: Rounded Corners 13">
            <a:extLst>
              <a:ext uri="{FF2B5EF4-FFF2-40B4-BE49-F238E27FC236}">
                <a16:creationId xmlns:a16="http://schemas.microsoft.com/office/drawing/2014/main" id="{A8A937BF-64C1-407A-B403-397729B767CC}"/>
              </a:ext>
            </a:extLst>
          </p:cNvPr>
          <p:cNvSpPr/>
          <p:nvPr/>
        </p:nvSpPr>
        <p:spPr>
          <a:xfrm>
            <a:off x="9105200" y="3396155"/>
            <a:ext cx="1350627" cy="780176"/>
          </a:xfrm>
          <a:prstGeom prst="roundRect">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Security Meeting</a:t>
            </a:r>
            <a:endParaRPr lang="en-GB" sz="1100" b="1" dirty="0">
              <a:solidFill>
                <a:schemeClr val="bg1"/>
              </a:solidFill>
            </a:endParaRPr>
          </a:p>
          <a:p>
            <a:pPr algn="ctr"/>
            <a:r>
              <a:rPr lang="en-GB" sz="1050" dirty="0">
                <a:solidFill>
                  <a:schemeClr val="bg1"/>
                </a:solidFill>
              </a:rPr>
              <a:t>As Required</a:t>
            </a:r>
          </a:p>
        </p:txBody>
      </p:sp>
      <p:sp>
        <p:nvSpPr>
          <p:cNvPr id="15" name="Rectangle: Rounded Corners 14">
            <a:extLst>
              <a:ext uri="{FF2B5EF4-FFF2-40B4-BE49-F238E27FC236}">
                <a16:creationId xmlns:a16="http://schemas.microsoft.com/office/drawing/2014/main" id="{09AB0C9A-91DE-4795-8A4A-C72F4BC04EFE}"/>
              </a:ext>
            </a:extLst>
          </p:cNvPr>
          <p:cNvSpPr/>
          <p:nvPr/>
        </p:nvSpPr>
        <p:spPr>
          <a:xfrm>
            <a:off x="7413448" y="4380126"/>
            <a:ext cx="1350627" cy="780176"/>
          </a:xfrm>
          <a:prstGeom prst="roundRect">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Operational Meeting (LBH)</a:t>
            </a:r>
            <a:endParaRPr lang="en-GB" sz="1100" b="1" dirty="0">
              <a:solidFill>
                <a:schemeClr val="bg1"/>
              </a:solidFill>
            </a:endParaRPr>
          </a:p>
          <a:p>
            <a:pPr algn="ctr"/>
            <a:r>
              <a:rPr lang="en-GB" sz="1050" dirty="0">
                <a:solidFill>
                  <a:schemeClr val="bg1"/>
                </a:solidFill>
              </a:rPr>
              <a:t>Monthly</a:t>
            </a:r>
          </a:p>
        </p:txBody>
      </p:sp>
      <p:sp>
        <p:nvSpPr>
          <p:cNvPr id="16" name="Rectangle: Rounded Corners 15">
            <a:extLst>
              <a:ext uri="{FF2B5EF4-FFF2-40B4-BE49-F238E27FC236}">
                <a16:creationId xmlns:a16="http://schemas.microsoft.com/office/drawing/2014/main" id="{F09742C0-F677-46C1-BE08-7B17372BDD4F}"/>
              </a:ext>
            </a:extLst>
          </p:cNvPr>
          <p:cNvSpPr/>
          <p:nvPr/>
        </p:nvSpPr>
        <p:spPr>
          <a:xfrm>
            <a:off x="5263392" y="3396155"/>
            <a:ext cx="1350627" cy="780176"/>
          </a:xfrm>
          <a:prstGeom prst="roundRect">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Landscape Working Group</a:t>
            </a:r>
            <a:endParaRPr lang="en-GB" sz="1100" b="1" dirty="0">
              <a:solidFill>
                <a:schemeClr val="bg1"/>
              </a:solidFill>
            </a:endParaRPr>
          </a:p>
          <a:p>
            <a:pPr algn="ctr"/>
            <a:r>
              <a:rPr lang="en-GB" sz="1050" dirty="0">
                <a:solidFill>
                  <a:schemeClr val="bg1"/>
                </a:solidFill>
              </a:rPr>
              <a:t>As Required</a:t>
            </a:r>
          </a:p>
        </p:txBody>
      </p:sp>
      <p:sp>
        <p:nvSpPr>
          <p:cNvPr id="17" name="Rectangle: Rounded Corners 16">
            <a:extLst>
              <a:ext uri="{FF2B5EF4-FFF2-40B4-BE49-F238E27FC236}">
                <a16:creationId xmlns:a16="http://schemas.microsoft.com/office/drawing/2014/main" id="{8B777B4B-C052-4CA6-BBEB-601D8838F36F}"/>
              </a:ext>
            </a:extLst>
          </p:cNvPr>
          <p:cNvSpPr/>
          <p:nvPr/>
        </p:nvSpPr>
        <p:spPr>
          <a:xfrm>
            <a:off x="5263391" y="4380126"/>
            <a:ext cx="1350627" cy="780176"/>
          </a:xfrm>
          <a:prstGeom prst="roundRect">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Service Charge Working Group</a:t>
            </a:r>
            <a:endParaRPr lang="en-GB" sz="1100" b="1" dirty="0">
              <a:solidFill>
                <a:schemeClr val="bg1"/>
              </a:solidFill>
            </a:endParaRPr>
          </a:p>
          <a:p>
            <a:pPr algn="ctr"/>
            <a:r>
              <a:rPr lang="en-GB" sz="1050" dirty="0">
                <a:solidFill>
                  <a:schemeClr val="bg1"/>
                </a:solidFill>
              </a:rPr>
              <a:t>As Required</a:t>
            </a:r>
          </a:p>
        </p:txBody>
      </p:sp>
      <p:sp>
        <p:nvSpPr>
          <p:cNvPr id="18" name="Rectangle: Rounded Corners 17">
            <a:extLst>
              <a:ext uri="{FF2B5EF4-FFF2-40B4-BE49-F238E27FC236}">
                <a16:creationId xmlns:a16="http://schemas.microsoft.com/office/drawing/2014/main" id="{1CD9A00F-BD33-46D2-AC0C-17C20654805D}"/>
              </a:ext>
            </a:extLst>
          </p:cNvPr>
          <p:cNvSpPr/>
          <p:nvPr/>
        </p:nvSpPr>
        <p:spPr>
          <a:xfrm>
            <a:off x="7413449" y="3396155"/>
            <a:ext cx="1350627" cy="780176"/>
          </a:xfrm>
          <a:prstGeom prst="roundRect">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Ras and TRAs</a:t>
            </a:r>
            <a:endParaRPr lang="en-GB" sz="1100" b="1" dirty="0">
              <a:solidFill>
                <a:schemeClr val="bg1"/>
              </a:solidFill>
            </a:endParaRPr>
          </a:p>
          <a:p>
            <a:pPr algn="ctr"/>
            <a:r>
              <a:rPr lang="en-GB" sz="1050" dirty="0">
                <a:solidFill>
                  <a:schemeClr val="bg1"/>
                </a:solidFill>
              </a:rPr>
              <a:t>As Required</a:t>
            </a:r>
          </a:p>
        </p:txBody>
      </p:sp>
      <p:sp>
        <p:nvSpPr>
          <p:cNvPr id="19" name="Rectangle: Rounded Corners 18">
            <a:extLst>
              <a:ext uri="{FF2B5EF4-FFF2-40B4-BE49-F238E27FC236}">
                <a16:creationId xmlns:a16="http://schemas.microsoft.com/office/drawing/2014/main" id="{B644D7FC-A617-4D7A-960E-662BBC6E07A9}"/>
              </a:ext>
            </a:extLst>
          </p:cNvPr>
          <p:cNvSpPr/>
          <p:nvPr/>
        </p:nvSpPr>
        <p:spPr>
          <a:xfrm>
            <a:off x="9105199" y="4380126"/>
            <a:ext cx="1350627" cy="780176"/>
          </a:xfrm>
          <a:prstGeom prst="roundRect">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Operational Meeting (NHG)</a:t>
            </a:r>
            <a:endParaRPr lang="en-GB" sz="1100" b="1" dirty="0">
              <a:solidFill>
                <a:schemeClr val="bg1"/>
              </a:solidFill>
            </a:endParaRPr>
          </a:p>
          <a:p>
            <a:pPr algn="ctr"/>
            <a:r>
              <a:rPr lang="en-GB" sz="1050" dirty="0">
                <a:solidFill>
                  <a:schemeClr val="bg1"/>
                </a:solidFill>
              </a:rPr>
              <a:t>Monthly</a:t>
            </a:r>
          </a:p>
        </p:txBody>
      </p:sp>
      <p:sp>
        <p:nvSpPr>
          <p:cNvPr id="48" name="Rectangle: Rounded Corners 47">
            <a:extLst>
              <a:ext uri="{FF2B5EF4-FFF2-40B4-BE49-F238E27FC236}">
                <a16:creationId xmlns:a16="http://schemas.microsoft.com/office/drawing/2014/main" id="{D80A593C-0160-4053-A5B7-26035DC83D2D}"/>
              </a:ext>
            </a:extLst>
          </p:cNvPr>
          <p:cNvSpPr/>
          <p:nvPr/>
        </p:nvSpPr>
        <p:spPr>
          <a:xfrm>
            <a:off x="6416161" y="813227"/>
            <a:ext cx="1350627" cy="78017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1100" b="1" dirty="0">
                <a:solidFill>
                  <a:schemeClr val="bg1"/>
                </a:solidFill>
              </a:rPr>
              <a:t>Strategic Management Board</a:t>
            </a:r>
          </a:p>
          <a:p>
            <a:pPr algn="ctr"/>
            <a:r>
              <a:rPr lang="en-US" sz="1050" dirty="0">
                <a:solidFill>
                  <a:schemeClr val="bg1"/>
                </a:solidFill>
              </a:rPr>
              <a:t>E</a:t>
            </a:r>
            <a:r>
              <a:rPr lang="en-GB" sz="1050" dirty="0">
                <a:solidFill>
                  <a:schemeClr val="bg1"/>
                </a:solidFill>
              </a:rPr>
              <a:t>very 4 months</a:t>
            </a:r>
          </a:p>
        </p:txBody>
      </p:sp>
      <p:sp>
        <p:nvSpPr>
          <p:cNvPr id="58" name="Rectangle 57">
            <a:extLst>
              <a:ext uri="{FF2B5EF4-FFF2-40B4-BE49-F238E27FC236}">
                <a16:creationId xmlns:a16="http://schemas.microsoft.com/office/drawing/2014/main" id="{E3089815-CB55-4A12-9051-A3D15CD82195}"/>
              </a:ext>
            </a:extLst>
          </p:cNvPr>
          <p:cNvSpPr/>
          <p:nvPr/>
        </p:nvSpPr>
        <p:spPr>
          <a:xfrm>
            <a:off x="5103223" y="3283131"/>
            <a:ext cx="1689463" cy="2077853"/>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a:extLst>
              <a:ext uri="{FF2B5EF4-FFF2-40B4-BE49-F238E27FC236}">
                <a16:creationId xmlns:a16="http://schemas.microsoft.com/office/drawing/2014/main" id="{E8C69F02-3516-4A99-B70C-A92FBD7CC5E5}"/>
              </a:ext>
            </a:extLst>
          </p:cNvPr>
          <p:cNvSpPr/>
          <p:nvPr/>
        </p:nvSpPr>
        <p:spPr>
          <a:xfrm>
            <a:off x="1321527" y="3283131"/>
            <a:ext cx="3266552" cy="3004458"/>
          </a:xfrm>
          <a:prstGeom prst="rect">
            <a:avLst/>
          </a:prstGeom>
          <a:no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ectangle 59">
            <a:extLst>
              <a:ext uri="{FF2B5EF4-FFF2-40B4-BE49-F238E27FC236}">
                <a16:creationId xmlns:a16="http://schemas.microsoft.com/office/drawing/2014/main" id="{BE4A62EE-E29E-4FC1-B859-24BA6750FB84}"/>
              </a:ext>
            </a:extLst>
          </p:cNvPr>
          <p:cNvSpPr/>
          <p:nvPr/>
        </p:nvSpPr>
        <p:spPr>
          <a:xfrm>
            <a:off x="7307830" y="3297275"/>
            <a:ext cx="3248054" cy="2063709"/>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2" name="Straight Connector 61">
            <a:extLst>
              <a:ext uri="{FF2B5EF4-FFF2-40B4-BE49-F238E27FC236}">
                <a16:creationId xmlns:a16="http://schemas.microsoft.com/office/drawing/2014/main" id="{64D341C1-3E1E-4FDB-9517-20F1CABE67D4}"/>
              </a:ext>
            </a:extLst>
          </p:cNvPr>
          <p:cNvCxnSpPr>
            <a:cxnSpLocks/>
            <a:stCxn id="7" idx="2"/>
            <a:endCxn id="59" idx="0"/>
          </p:cNvCxnSpPr>
          <p:nvPr/>
        </p:nvCxnSpPr>
        <p:spPr>
          <a:xfrm flipH="1">
            <a:off x="2954803" y="2980125"/>
            <a:ext cx="34416" cy="303006"/>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318CD30-C4C2-44F4-A0C8-44D5F2E66495}"/>
              </a:ext>
            </a:extLst>
          </p:cNvPr>
          <p:cNvCxnSpPr>
            <a:cxnSpLocks/>
            <a:stCxn id="6" idx="2"/>
            <a:endCxn id="60" idx="0"/>
          </p:cNvCxnSpPr>
          <p:nvPr/>
        </p:nvCxnSpPr>
        <p:spPr>
          <a:xfrm>
            <a:off x="7135594" y="2980123"/>
            <a:ext cx="1796263" cy="317152"/>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E2CD2A6C-EA66-4E47-AC8F-30B6D8B37391}"/>
              </a:ext>
            </a:extLst>
          </p:cNvPr>
          <p:cNvCxnSpPr>
            <a:cxnSpLocks/>
            <a:stCxn id="58" idx="0"/>
            <a:endCxn id="7" idx="2"/>
          </p:cNvCxnSpPr>
          <p:nvPr/>
        </p:nvCxnSpPr>
        <p:spPr>
          <a:xfrm flipH="1" flipV="1">
            <a:off x="2989219" y="2980125"/>
            <a:ext cx="2958736" cy="303006"/>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02584EDD-D462-438A-8133-4B74B50E209C}"/>
              </a:ext>
            </a:extLst>
          </p:cNvPr>
          <p:cNvCxnSpPr>
            <a:cxnSpLocks/>
            <a:stCxn id="58" idx="0"/>
            <a:endCxn id="6" idx="2"/>
          </p:cNvCxnSpPr>
          <p:nvPr/>
        </p:nvCxnSpPr>
        <p:spPr>
          <a:xfrm flipV="1">
            <a:off x="5947955" y="2980123"/>
            <a:ext cx="1187639" cy="303008"/>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904F1A6A-3C73-44F8-959D-8E6BD0E1D79E}"/>
              </a:ext>
            </a:extLst>
          </p:cNvPr>
          <p:cNvSpPr txBox="1"/>
          <p:nvPr/>
        </p:nvSpPr>
        <p:spPr>
          <a:xfrm>
            <a:off x="3810000" y="54375"/>
            <a:ext cx="4572000" cy="461665"/>
          </a:xfrm>
          <a:prstGeom prst="rect">
            <a:avLst/>
          </a:prstGeom>
          <a:noFill/>
        </p:spPr>
        <p:txBody>
          <a:bodyPr wrap="square" rtlCol="0">
            <a:spAutoFit/>
          </a:bodyPr>
          <a:lstStyle/>
          <a:p>
            <a:pPr algn="ctr"/>
            <a:r>
              <a:rPr lang="en-GB" sz="2400" b="1" dirty="0"/>
              <a:t>GOVERNANCE ORGANOGRAM</a:t>
            </a:r>
          </a:p>
        </p:txBody>
      </p:sp>
      <p:cxnSp>
        <p:nvCxnSpPr>
          <p:cNvPr id="4" name="Straight Connector 3">
            <a:extLst>
              <a:ext uri="{FF2B5EF4-FFF2-40B4-BE49-F238E27FC236}">
                <a16:creationId xmlns:a16="http://schemas.microsoft.com/office/drawing/2014/main" id="{C7C7DD2D-0F97-405C-9E74-2295D6DD26BF}"/>
              </a:ext>
            </a:extLst>
          </p:cNvPr>
          <p:cNvCxnSpPr>
            <a:stCxn id="5" idx="3"/>
            <a:endCxn id="48" idx="1"/>
          </p:cNvCxnSpPr>
          <p:nvPr/>
        </p:nvCxnSpPr>
        <p:spPr>
          <a:xfrm flipV="1">
            <a:off x="5534662" y="1203315"/>
            <a:ext cx="881499" cy="1046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8" name="Straight Connector 27">
            <a:extLst>
              <a:ext uri="{FF2B5EF4-FFF2-40B4-BE49-F238E27FC236}">
                <a16:creationId xmlns:a16="http://schemas.microsoft.com/office/drawing/2014/main" id="{14B725F3-45B9-C275-2D71-C9C2757AD684}"/>
              </a:ext>
            </a:extLst>
          </p:cNvPr>
          <p:cNvCxnSpPr>
            <a:cxnSpLocks/>
          </p:cNvCxnSpPr>
          <p:nvPr/>
        </p:nvCxnSpPr>
        <p:spPr>
          <a:xfrm flipH="1">
            <a:off x="3664532" y="1593403"/>
            <a:ext cx="923547" cy="841325"/>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6ED3B0E-D5FE-7DE6-B396-BB16533DBCFA}"/>
              </a:ext>
            </a:extLst>
          </p:cNvPr>
          <p:cNvCxnSpPr>
            <a:cxnSpLocks/>
          </p:cNvCxnSpPr>
          <p:nvPr/>
        </p:nvCxnSpPr>
        <p:spPr>
          <a:xfrm>
            <a:off x="5263391" y="1612064"/>
            <a:ext cx="1152770" cy="668614"/>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022AD1F-69C6-F5E3-B9C1-BC40B079551D}"/>
              </a:ext>
            </a:extLst>
          </p:cNvPr>
          <p:cNvCxnSpPr>
            <a:cxnSpLocks/>
            <a:endCxn id="6" idx="0"/>
          </p:cNvCxnSpPr>
          <p:nvPr/>
        </p:nvCxnSpPr>
        <p:spPr>
          <a:xfrm>
            <a:off x="7135594" y="1603872"/>
            <a:ext cx="0" cy="534926"/>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AFFF6FF-75D1-AC4D-5666-4241BA6B59BD}"/>
              </a:ext>
            </a:extLst>
          </p:cNvPr>
          <p:cNvCxnSpPr>
            <a:stCxn id="60" idx="1"/>
            <a:endCxn id="58" idx="3"/>
          </p:cNvCxnSpPr>
          <p:nvPr/>
        </p:nvCxnSpPr>
        <p:spPr>
          <a:xfrm flipH="1" flipV="1">
            <a:off x="6792686" y="4322058"/>
            <a:ext cx="515144" cy="7072"/>
          </a:xfrm>
          <a:prstGeom prst="line">
            <a:avLst/>
          </a:prstGeom>
        </p:spPr>
        <p:style>
          <a:lnRef idx="1">
            <a:schemeClr val="accent1"/>
          </a:lnRef>
          <a:fillRef idx="0">
            <a:schemeClr val="accent1"/>
          </a:fillRef>
          <a:effectRef idx="0">
            <a:schemeClr val="accent1"/>
          </a:effectRef>
          <a:fontRef idx="minor">
            <a:schemeClr val="tx1"/>
          </a:fontRef>
        </p:style>
      </p:cxnSp>
      <p:sp>
        <p:nvSpPr>
          <p:cNvPr id="3" name="Rounded Rectangle 2">
            <a:extLst>
              <a:ext uri="{FF2B5EF4-FFF2-40B4-BE49-F238E27FC236}">
                <a16:creationId xmlns:a16="http://schemas.microsoft.com/office/drawing/2014/main" id="{4823A3C0-1D19-C472-FF4E-E3B6419C36FF}"/>
              </a:ext>
            </a:extLst>
          </p:cNvPr>
          <p:cNvSpPr/>
          <p:nvPr/>
        </p:nvSpPr>
        <p:spPr>
          <a:xfrm>
            <a:off x="93690" y="4500562"/>
            <a:ext cx="1057275" cy="860421"/>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a:solidFill>
                  <a:schemeClr val="bg1"/>
                </a:solidFill>
              </a:rPr>
              <a:t>Seven Sisters Road  Group </a:t>
            </a:r>
          </a:p>
          <a:p>
            <a:pPr algn="ctr"/>
            <a:r>
              <a:rPr lang="en-GB" sz="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This is a joint working group of transport planners and TFL</a:t>
            </a:r>
            <a:r>
              <a:rPr lang="en-GB" sz="800" dirty="0">
                <a:effectLst/>
              </a:rPr>
              <a:t> </a:t>
            </a:r>
            <a:endParaRPr lang="en-GB" sz="800" dirty="0">
              <a:solidFill>
                <a:schemeClr val="bg1"/>
              </a:solidFill>
            </a:endParaRPr>
          </a:p>
        </p:txBody>
      </p:sp>
      <p:cxnSp>
        <p:nvCxnSpPr>
          <p:cNvPr id="21" name="Straight Connector 20">
            <a:extLst>
              <a:ext uri="{FF2B5EF4-FFF2-40B4-BE49-F238E27FC236}">
                <a16:creationId xmlns:a16="http://schemas.microsoft.com/office/drawing/2014/main" id="{A8F247BF-25A1-23F6-CAA4-15040780B1EB}"/>
              </a:ext>
            </a:extLst>
          </p:cNvPr>
          <p:cNvCxnSpPr>
            <a:cxnSpLocks/>
            <a:endCxn id="12" idx="1"/>
          </p:cNvCxnSpPr>
          <p:nvPr/>
        </p:nvCxnSpPr>
        <p:spPr>
          <a:xfrm>
            <a:off x="1150965" y="4770214"/>
            <a:ext cx="251903"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6247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27A0B-AAA1-411B-8312-882B82582AD2}"/>
              </a:ext>
            </a:extLst>
          </p:cNvPr>
          <p:cNvSpPr>
            <a:spLocks noGrp="1"/>
          </p:cNvSpPr>
          <p:nvPr>
            <p:ph type="title"/>
          </p:nvPr>
        </p:nvSpPr>
        <p:spPr>
          <a:xfrm>
            <a:off x="838200" y="2766218"/>
            <a:ext cx="10515600" cy="1325563"/>
          </a:xfrm>
          <a:solidFill>
            <a:schemeClr val="tx1"/>
          </a:solidFill>
        </p:spPr>
        <p:txBody>
          <a:bodyPr>
            <a:normAutofit/>
          </a:bodyPr>
          <a:lstStyle/>
          <a:p>
            <a:pPr algn="ctr"/>
            <a:r>
              <a:rPr lang="en-GB" sz="6000" b="1" dirty="0">
                <a:solidFill>
                  <a:schemeClr val="bg1"/>
                </a:solidFill>
              </a:rPr>
              <a:t>HIGH LEVEL MEETINGS</a:t>
            </a:r>
          </a:p>
        </p:txBody>
      </p:sp>
    </p:spTree>
    <p:extLst>
      <p:ext uri="{BB962C8B-B14F-4D97-AF65-F5344CB8AC3E}">
        <p14:creationId xmlns:p14="http://schemas.microsoft.com/office/powerpoint/2010/main" val="2795279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3B35B-9D15-460F-8811-FCCD69FA4660}"/>
              </a:ext>
            </a:extLst>
          </p:cNvPr>
          <p:cNvSpPr>
            <a:spLocks noGrp="1"/>
          </p:cNvSpPr>
          <p:nvPr>
            <p:ph type="title"/>
          </p:nvPr>
        </p:nvSpPr>
        <p:spPr>
          <a:xfrm>
            <a:off x="838200" y="365126"/>
            <a:ext cx="10515600" cy="903838"/>
          </a:xfrm>
          <a:solidFill>
            <a:schemeClr val="tx1"/>
          </a:solidFill>
          <a:ln>
            <a:solidFill>
              <a:schemeClr val="tx1">
                <a:lumMod val="95000"/>
                <a:lumOff val="5000"/>
              </a:schemeClr>
            </a:solidFill>
          </a:ln>
        </p:spPr>
        <p:txBody>
          <a:bodyPr/>
          <a:lstStyle/>
          <a:p>
            <a:pPr algn="ctr"/>
            <a:r>
              <a:rPr lang="en-GB" b="1" dirty="0">
                <a:solidFill>
                  <a:schemeClr val="bg1"/>
                </a:solidFill>
              </a:rPr>
              <a:t>Round</a:t>
            </a:r>
            <a:r>
              <a:rPr lang="en-GB" b="1" dirty="0"/>
              <a:t> </a:t>
            </a:r>
            <a:r>
              <a:rPr lang="en-GB" b="1" dirty="0">
                <a:solidFill>
                  <a:schemeClr val="bg1"/>
                </a:solidFill>
              </a:rPr>
              <a:t>Table</a:t>
            </a:r>
          </a:p>
        </p:txBody>
      </p:sp>
      <p:sp>
        <p:nvSpPr>
          <p:cNvPr id="3" name="Content Placeholder 2">
            <a:extLst>
              <a:ext uri="{FF2B5EF4-FFF2-40B4-BE49-F238E27FC236}">
                <a16:creationId xmlns:a16="http://schemas.microsoft.com/office/drawing/2014/main" id="{CF63AEE8-DA0A-4A5E-843F-0CFC48E3ACE1}"/>
              </a:ext>
            </a:extLst>
          </p:cNvPr>
          <p:cNvSpPr>
            <a:spLocks noGrp="1"/>
          </p:cNvSpPr>
          <p:nvPr>
            <p:ph idx="1"/>
          </p:nvPr>
        </p:nvSpPr>
        <p:spPr>
          <a:xfrm>
            <a:off x="838200" y="1455577"/>
            <a:ext cx="5302142" cy="4394718"/>
          </a:xfrm>
          <a:ln>
            <a:solidFill>
              <a:schemeClr val="tx2">
                <a:lumMod val="75000"/>
              </a:schemeClr>
            </a:solidFill>
          </a:ln>
        </p:spPr>
        <p:txBody>
          <a:bodyPr/>
          <a:lstStyle/>
          <a:p>
            <a:pPr marL="0" indent="0">
              <a:buNone/>
            </a:pPr>
            <a:r>
              <a:rPr lang="en-GB" dirty="0"/>
              <a:t>Purpose</a:t>
            </a:r>
          </a:p>
          <a:p>
            <a:r>
              <a:rPr lang="en-GB" sz="1800" dirty="0"/>
              <a:t>To discuss the strategic direction and key issues of the Woodberry Down Regeneration Programme</a:t>
            </a:r>
          </a:p>
          <a:p>
            <a:r>
              <a:rPr lang="en-GB" sz="1800" dirty="0"/>
              <a:t>Presentation of Site Wide issues (Operational and Regeneration) to The Mayor with senior management of each of the partners</a:t>
            </a:r>
          </a:p>
          <a:p>
            <a:r>
              <a:rPr lang="en-US" sz="1800" dirty="0"/>
              <a:t>Dispute Resolution</a:t>
            </a:r>
            <a:endParaRPr lang="en-GB" sz="1800" dirty="0"/>
          </a:p>
        </p:txBody>
      </p:sp>
      <p:sp>
        <p:nvSpPr>
          <p:cNvPr id="5" name="Content Placeholder 2">
            <a:extLst>
              <a:ext uri="{FF2B5EF4-FFF2-40B4-BE49-F238E27FC236}">
                <a16:creationId xmlns:a16="http://schemas.microsoft.com/office/drawing/2014/main" id="{BBE06D48-FBFE-4B8B-850B-6FFD26D99BC5}"/>
              </a:ext>
            </a:extLst>
          </p:cNvPr>
          <p:cNvSpPr txBox="1">
            <a:spLocks/>
          </p:cNvSpPr>
          <p:nvPr/>
        </p:nvSpPr>
        <p:spPr>
          <a:xfrm>
            <a:off x="6269374" y="2080469"/>
            <a:ext cx="5084426" cy="3769825"/>
          </a:xfrm>
          <a:prstGeom prst="rect">
            <a:avLst/>
          </a:prstGeom>
          <a:ln>
            <a:solidFill>
              <a:schemeClr val="tx2">
                <a:lumMod val="75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Attendees</a:t>
            </a:r>
          </a:p>
          <a:p>
            <a:pPr marL="0" indent="0">
              <a:buFont typeface="Arial" panose="020B0604020202020204" pitchFamily="34" charset="0"/>
              <a:buNone/>
            </a:pPr>
            <a:r>
              <a:rPr lang="en-US" sz="1800" dirty="0"/>
              <a:t>T</a:t>
            </a:r>
            <a:r>
              <a:rPr lang="en-GB" sz="1800" dirty="0"/>
              <a:t>he Mayor of Hackney</a:t>
            </a:r>
          </a:p>
          <a:p>
            <a:pPr marL="0" indent="0">
              <a:buFont typeface="Arial" panose="020B0604020202020204" pitchFamily="34" charset="0"/>
              <a:buNone/>
            </a:pPr>
            <a:r>
              <a:rPr lang="en-US" sz="1800" dirty="0"/>
              <a:t>B</a:t>
            </a:r>
            <a:r>
              <a:rPr lang="en-GB" sz="1800" dirty="0" err="1"/>
              <a:t>erkeley</a:t>
            </a:r>
            <a:r>
              <a:rPr lang="en-GB" sz="1800" dirty="0"/>
              <a:t> Capital Managing Director</a:t>
            </a:r>
          </a:p>
          <a:p>
            <a:pPr marL="0" indent="0">
              <a:buFont typeface="Arial" panose="020B0604020202020204" pitchFamily="34" charset="0"/>
              <a:buNone/>
            </a:pPr>
            <a:r>
              <a:rPr lang="en-GB" sz="1800" dirty="0"/>
              <a:t>Berkeley Homes Development Director</a:t>
            </a:r>
          </a:p>
          <a:p>
            <a:pPr marL="0" indent="0">
              <a:buNone/>
            </a:pPr>
            <a:r>
              <a:rPr lang="en-US" sz="1800" dirty="0"/>
              <a:t>B</a:t>
            </a:r>
            <a:r>
              <a:rPr lang="en-GB" sz="1800" dirty="0" err="1"/>
              <a:t>erkeley</a:t>
            </a:r>
            <a:r>
              <a:rPr lang="en-GB" sz="1800" dirty="0"/>
              <a:t> Homes Senior Development Manager </a:t>
            </a:r>
          </a:p>
          <a:p>
            <a:pPr marL="0" indent="0">
              <a:buFont typeface="Arial" panose="020B0604020202020204" pitchFamily="34" charset="0"/>
              <a:buNone/>
            </a:pPr>
            <a:r>
              <a:rPr lang="en-US" sz="1800" dirty="0"/>
              <a:t>N</a:t>
            </a:r>
            <a:r>
              <a:rPr lang="en-GB" sz="1800" dirty="0"/>
              <a:t>HG Head of Regen</a:t>
            </a:r>
          </a:p>
          <a:p>
            <a:pPr marL="0" indent="0">
              <a:buFont typeface="Arial" panose="020B0604020202020204" pitchFamily="34" charset="0"/>
              <a:buNone/>
            </a:pPr>
            <a:r>
              <a:rPr lang="en-US" sz="1800" dirty="0"/>
              <a:t>L</a:t>
            </a:r>
            <a:r>
              <a:rPr lang="en-GB" sz="1800" dirty="0"/>
              <a:t>BH Head of Regen</a:t>
            </a:r>
          </a:p>
          <a:p>
            <a:pPr marL="0" indent="0">
              <a:buFont typeface="Arial" panose="020B0604020202020204" pitchFamily="34" charset="0"/>
              <a:buNone/>
            </a:pPr>
            <a:r>
              <a:rPr lang="en-US" sz="1800" dirty="0"/>
              <a:t>W</a:t>
            </a:r>
            <a:r>
              <a:rPr lang="en-GB" sz="1800" dirty="0"/>
              <a:t>DCO Chair + 2 Reps</a:t>
            </a:r>
          </a:p>
          <a:p>
            <a:pPr marL="0" indent="0">
              <a:buFont typeface="Arial" panose="020B0604020202020204" pitchFamily="34" charset="0"/>
              <a:buNone/>
            </a:pPr>
            <a:r>
              <a:rPr lang="en-US" sz="1800" dirty="0"/>
              <a:t>I</a:t>
            </a:r>
            <a:r>
              <a:rPr lang="en-GB" sz="1800" dirty="0"/>
              <a:t>TLA</a:t>
            </a:r>
          </a:p>
        </p:txBody>
      </p:sp>
      <p:sp>
        <p:nvSpPr>
          <p:cNvPr id="6" name="TextBox 5">
            <a:extLst>
              <a:ext uri="{FF2B5EF4-FFF2-40B4-BE49-F238E27FC236}">
                <a16:creationId xmlns:a16="http://schemas.microsoft.com/office/drawing/2014/main" id="{0A895FE1-6D51-4495-A288-F7B2F89CCE01}"/>
              </a:ext>
            </a:extLst>
          </p:cNvPr>
          <p:cNvSpPr txBox="1"/>
          <p:nvPr/>
        </p:nvSpPr>
        <p:spPr>
          <a:xfrm>
            <a:off x="838200" y="6083559"/>
            <a:ext cx="2299283" cy="369332"/>
          </a:xfrm>
          <a:prstGeom prst="rect">
            <a:avLst/>
          </a:prstGeom>
          <a:noFill/>
          <a:ln>
            <a:solidFill>
              <a:schemeClr val="tx1"/>
            </a:solidFill>
          </a:ln>
        </p:spPr>
        <p:txBody>
          <a:bodyPr wrap="square" rtlCol="0">
            <a:spAutoFit/>
          </a:bodyPr>
          <a:lstStyle/>
          <a:p>
            <a:r>
              <a:rPr lang="en-GB" dirty="0"/>
              <a:t>Frequency - Quarterly</a:t>
            </a:r>
          </a:p>
        </p:txBody>
      </p:sp>
      <p:sp>
        <p:nvSpPr>
          <p:cNvPr id="4" name="TextBox 3">
            <a:extLst>
              <a:ext uri="{FF2B5EF4-FFF2-40B4-BE49-F238E27FC236}">
                <a16:creationId xmlns:a16="http://schemas.microsoft.com/office/drawing/2014/main" id="{A4D0D5F7-6CBA-4384-885D-5B72146E6B18}"/>
              </a:ext>
            </a:extLst>
          </p:cNvPr>
          <p:cNvSpPr txBox="1"/>
          <p:nvPr/>
        </p:nvSpPr>
        <p:spPr>
          <a:xfrm>
            <a:off x="6269373" y="1455577"/>
            <a:ext cx="5084425" cy="523220"/>
          </a:xfrm>
          <a:prstGeom prst="rect">
            <a:avLst/>
          </a:prstGeom>
          <a:noFill/>
          <a:ln>
            <a:solidFill>
              <a:schemeClr val="tx1"/>
            </a:solidFill>
          </a:ln>
        </p:spPr>
        <p:txBody>
          <a:bodyPr wrap="square" rtlCol="0">
            <a:spAutoFit/>
          </a:bodyPr>
          <a:lstStyle/>
          <a:p>
            <a:r>
              <a:rPr lang="en-GB" sz="2800" dirty="0"/>
              <a:t>Chair – Cabinet Lead (Mayor)</a:t>
            </a:r>
          </a:p>
        </p:txBody>
      </p:sp>
      <p:sp>
        <p:nvSpPr>
          <p:cNvPr id="7" name="TextBox 6">
            <a:extLst>
              <a:ext uri="{FF2B5EF4-FFF2-40B4-BE49-F238E27FC236}">
                <a16:creationId xmlns:a16="http://schemas.microsoft.com/office/drawing/2014/main" id="{DA400E8D-539E-49D3-A16C-CB93D2F0054A}"/>
              </a:ext>
            </a:extLst>
          </p:cNvPr>
          <p:cNvSpPr txBox="1"/>
          <p:nvPr/>
        </p:nvSpPr>
        <p:spPr>
          <a:xfrm>
            <a:off x="3213683" y="6083559"/>
            <a:ext cx="8140115" cy="369332"/>
          </a:xfrm>
          <a:prstGeom prst="rect">
            <a:avLst/>
          </a:prstGeom>
          <a:noFill/>
          <a:ln>
            <a:solidFill>
              <a:schemeClr val="tx1"/>
            </a:solidFill>
          </a:ln>
        </p:spPr>
        <p:txBody>
          <a:bodyPr wrap="square" rtlCol="0">
            <a:spAutoFit/>
          </a:bodyPr>
          <a:lstStyle/>
          <a:p>
            <a:r>
              <a:rPr lang="en-GB" dirty="0"/>
              <a:t>Reports Into – N/A</a:t>
            </a:r>
          </a:p>
        </p:txBody>
      </p:sp>
    </p:spTree>
    <p:extLst>
      <p:ext uri="{BB962C8B-B14F-4D97-AF65-F5344CB8AC3E}">
        <p14:creationId xmlns:p14="http://schemas.microsoft.com/office/powerpoint/2010/main" val="3041626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3B35B-9D15-460F-8811-FCCD69FA4660}"/>
              </a:ext>
            </a:extLst>
          </p:cNvPr>
          <p:cNvSpPr>
            <a:spLocks noGrp="1"/>
          </p:cNvSpPr>
          <p:nvPr>
            <p:ph type="title"/>
          </p:nvPr>
        </p:nvSpPr>
        <p:spPr>
          <a:xfrm>
            <a:off x="838200" y="365126"/>
            <a:ext cx="10515600" cy="903838"/>
          </a:xfrm>
          <a:solidFill>
            <a:schemeClr val="tx1"/>
          </a:solidFill>
          <a:ln>
            <a:solidFill>
              <a:schemeClr val="tx1">
                <a:lumMod val="95000"/>
                <a:lumOff val="5000"/>
              </a:schemeClr>
            </a:solidFill>
          </a:ln>
        </p:spPr>
        <p:txBody>
          <a:bodyPr/>
          <a:lstStyle/>
          <a:p>
            <a:pPr algn="ctr"/>
            <a:r>
              <a:rPr lang="en-GB" b="1" dirty="0">
                <a:solidFill>
                  <a:schemeClr val="bg1"/>
                </a:solidFill>
              </a:rPr>
              <a:t>Strategic Management Board</a:t>
            </a:r>
          </a:p>
        </p:txBody>
      </p:sp>
      <p:sp>
        <p:nvSpPr>
          <p:cNvPr id="3" name="Content Placeholder 2">
            <a:extLst>
              <a:ext uri="{FF2B5EF4-FFF2-40B4-BE49-F238E27FC236}">
                <a16:creationId xmlns:a16="http://schemas.microsoft.com/office/drawing/2014/main" id="{CF63AEE8-DA0A-4A5E-843F-0CFC48E3ACE1}"/>
              </a:ext>
            </a:extLst>
          </p:cNvPr>
          <p:cNvSpPr>
            <a:spLocks noGrp="1"/>
          </p:cNvSpPr>
          <p:nvPr>
            <p:ph idx="1"/>
          </p:nvPr>
        </p:nvSpPr>
        <p:spPr>
          <a:xfrm>
            <a:off x="838200" y="1455577"/>
            <a:ext cx="5302142" cy="4394718"/>
          </a:xfrm>
          <a:ln>
            <a:solidFill>
              <a:schemeClr val="tx2">
                <a:lumMod val="75000"/>
              </a:schemeClr>
            </a:solidFill>
          </a:ln>
        </p:spPr>
        <p:txBody>
          <a:bodyPr/>
          <a:lstStyle/>
          <a:p>
            <a:pPr marL="0" indent="0">
              <a:buNone/>
            </a:pPr>
            <a:r>
              <a:rPr lang="en-GB" dirty="0"/>
              <a:t>Purpose</a:t>
            </a:r>
          </a:p>
          <a:p>
            <a:r>
              <a:rPr lang="en-GB" sz="2000" dirty="0"/>
              <a:t>As according to the PDA – ‘The SMB will oversee the creation of the new neighbourhood and in particular the management and maintenance of open spaces – the public realm’.</a:t>
            </a:r>
          </a:p>
          <a:p>
            <a:r>
              <a:rPr lang="en-US" sz="2000" dirty="0"/>
              <a:t>L</a:t>
            </a:r>
            <a:r>
              <a:rPr lang="en-GB" sz="2000" dirty="0" err="1"/>
              <a:t>essons</a:t>
            </a:r>
            <a:r>
              <a:rPr lang="en-GB" sz="2000" dirty="0"/>
              <a:t> Learned</a:t>
            </a:r>
          </a:p>
          <a:p>
            <a:pPr marL="0" indent="0">
              <a:buNone/>
            </a:pPr>
            <a:endParaRPr lang="en-GB" dirty="0"/>
          </a:p>
        </p:txBody>
      </p:sp>
      <p:sp>
        <p:nvSpPr>
          <p:cNvPr id="5" name="Content Placeholder 2">
            <a:extLst>
              <a:ext uri="{FF2B5EF4-FFF2-40B4-BE49-F238E27FC236}">
                <a16:creationId xmlns:a16="http://schemas.microsoft.com/office/drawing/2014/main" id="{BBE06D48-FBFE-4B8B-850B-6FFD26D99BC5}"/>
              </a:ext>
            </a:extLst>
          </p:cNvPr>
          <p:cNvSpPr txBox="1">
            <a:spLocks/>
          </p:cNvSpPr>
          <p:nvPr/>
        </p:nvSpPr>
        <p:spPr>
          <a:xfrm>
            <a:off x="6269374" y="2080469"/>
            <a:ext cx="5084426" cy="3769825"/>
          </a:xfrm>
          <a:prstGeom prst="rect">
            <a:avLst/>
          </a:prstGeom>
          <a:ln>
            <a:solidFill>
              <a:schemeClr val="tx2">
                <a:lumMod val="75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Attendees</a:t>
            </a:r>
          </a:p>
          <a:p>
            <a:pPr marL="0" indent="0">
              <a:buFont typeface="Arial" panose="020B0604020202020204" pitchFamily="34" charset="0"/>
              <a:buNone/>
            </a:pPr>
            <a:r>
              <a:rPr lang="en-US" sz="1800" dirty="0"/>
              <a:t>W</a:t>
            </a:r>
            <a:r>
              <a:rPr lang="en-GB" sz="1800" dirty="0"/>
              <a:t>DCO Chair - </a:t>
            </a:r>
          </a:p>
          <a:p>
            <a:pPr marL="0" indent="0">
              <a:buFont typeface="Arial" panose="020B0604020202020204" pitchFamily="34" charset="0"/>
              <a:buNone/>
            </a:pPr>
            <a:r>
              <a:rPr lang="en-US" sz="1800" dirty="0"/>
              <a:t>B</a:t>
            </a:r>
            <a:r>
              <a:rPr lang="en-GB" sz="1800" dirty="0" err="1"/>
              <a:t>erkeley</a:t>
            </a:r>
            <a:r>
              <a:rPr lang="en-GB" sz="1800" dirty="0"/>
              <a:t> Homes (Senior Development Manager)</a:t>
            </a:r>
          </a:p>
          <a:p>
            <a:pPr marL="0" indent="0">
              <a:buFont typeface="Arial" panose="020B0604020202020204" pitchFamily="34" charset="0"/>
              <a:buNone/>
            </a:pPr>
            <a:r>
              <a:rPr lang="en-US" sz="1800" dirty="0"/>
              <a:t>B</a:t>
            </a:r>
            <a:r>
              <a:rPr lang="en-GB" sz="1800" dirty="0" err="1"/>
              <a:t>erkeley</a:t>
            </a:r>
            <a:r>
              <a:rPr lang="en-GB" sz="1800" dirty="0"/>
              <a:t> Homes (Estates Manager)</a:t>
            </a:r>
          </a:p>
          <a:p>
            <a:pPr marL="0" indent="0">
              <a:buFont typeface="Arial" panose="020B0604020202020204" pitchFamily="34" charset="0"/>
              <a:buNone/>
            </a:pPr>
            <a:r>
              <a:rPr lang="en-US" sz="1800" dirty="0"/>
              <a:t>L</a:t>
            </a:r>
            <a:r>
              <a:rPr lang="en-GB" sz="1800" dirty="0"/>
              <a:t>BH (Head of Regeneration)</a:t>
            </a:r>
          </a:p>
          <a:p>
            <a:pPr marL="0" indent="0">
              <a:buFont typeface="Arial" panose="020B0604020202020204" pitchFamily="34" charset="0"/>
              <a:buNone/>
            </a:pPr>
            <a:r>
              <a:rPr lang="en-US" sz="1800" dirty="0"/>
              <a:t>L</a:t>
            </a:r>
            <a:r>
              <a:rPr lang="en-GB" sz="1800" dirty="0"/>
              <a:t>BH Parks (Ian Holland)</a:t>
            </a:r>
          </a:p>
          <a:p>
            <a:pPr marL="0" indent="0">
              <a:buFont typeface="Arial" panose="020B0604020202020204" pitchFamily="34" charset="0"/>
              <a:buNone/>
            </a:pPr>
            <a:r>
              <a:rPr lang="en-US" sz="1800" dirty="0"/>
              <a:t>L</a:t>
            </a:r>
            <a:r>
              <a:rPr lang="en-GB" sz="1800" dirty="0"/>
              <a:t>BH </a:t>
            </a:r>
            <a:r>
              <a:rPr lang="en-GB" sz="1800" dirty="0" err="1"/>
              <a:t>Streetscene</a:t>
            </a:r>
            <a:endParaRPr lang="en-GB" sz="1800" dirty="0"/>
          </a:p>
          <a:p>
            <a:pPr marL="0" indent="0">
              <a:buFont typeface="Arial" panose="020B0604020202020204" pitchFamily="34" charset="0"/>
              <a:buNone/>
            </a:pPr>
            <a:r>
              <a:rPr lang="en-US" sz="1800" dirty="0"/>
              <a:t>L</a:t>
            </a:r>
            <a:r>
              <a:rPr lang="en-GB" sz="1800" dirty="0"/>
              <a:t>BH Housing</a:t>
            </a:r>
          </a:p>
          <a:p>
            <a:pPr marL="0" indent="0">
              <a:buNone/>
            </a:pPr>
            <a:r>
              <a:rPr lang="en-GB" sz="1800" dirty="0"/>
              <a:t>NHG Regional Head of Housing and/or NHG Estate Operations Manager</a:t>
            </a:r>
          </a:p>
        </p:txBody>
      </p:sp>
      <p:sp>
        <p:nvSpPr>
          <p:cNvPr id="6" name="TextBox 5">
            <a:extLst>
              <a:ext uri="{FF2B5EF4-FFF2-40B4-BE49-F238E27FC236}">
                <a16:creationId xmlns:a16="http://schemas.microsoft.com/office/drawing/2014/main" id="{0A895FE1-6D51-4495-A288-F7B2F89CCE01}"/>
              </a:ext>
            </a:extLst>
          </p:cNvPr>
          <p:cNvSpPr txBox="1"/>
          <p:nvPr/>
        </p:nvSpPr>
        <p:spPr>
          <a:xfrm>
            <a:off x="838200" y="6083559"/>
            <a:ext cx="2299283" cy="369332"/>
          </a:xfrm>
          <a:prstGeom prst="rect">
            <a:avLst/>
          </a:prstGeom>
          <a:noFill/>
          <a:ln>
            <a:solidFill>
              <a:schemeClr val="tx1"/>
            </a:solidFill>
          </a:ln>
        </p:spPr>
        <p:txBody>
          <a:bodyPr wrap="square" rtlCol="0">
            <a:spAutoFit/>
          </a:bodyPr>
          <a:lstStyle/>
          <a:p>
            <a:r>
              <a:rPr lang="en-GB" dirty="0"/>
              <a:t>Frequency – </a:t>
            </a:r>
            <a:r>
              <a:rPr lang="en-GB" sz="1100" dirty="0"/>
              <a:t>Every 4 Months</a:t>
            </a:r>
            <a:endParaRPr lang="en-GB" dirty="0"/>
          </a:p>
        </p:txBody>
      </p:sp>
      <p:sp>
        <p:nvSpPr>
          <p:cNvPr id="4" name="TextBox 3">
            <a:extLst>
              <a:ext uri="{FF2B5EF4-FFF2-40B4-BE49-F238E27FC236}">
                <a16:creationId xmlns:a16="http://schemas.microsoft.com/office/drawing/2014/main" id="{A4D0D5F7-6CBA-4384-885D-5B72146E6B18}"/>
              </a:ext>
            </a:extLst>
          </p:cNvPr>
          <p:cNvSpPr txBox="1"/>
          <p:nvPr/>
        </p:nvSpPr>
        <p:spPr>
          <a:xfrm>
            <a:off x="6269373" y="1455577"/>
            <a:ext cx="5084425" cy="523220"/>
          </a:xfrm>
          <a:prstGeom prst="rect">
            <a:avLst/>
          </a:prstGeom>
          <a:noFill/>
          <a:ln>
            <a:solidFill>
              <a:schemeClr val="tx1"/>
            </a:solidFill>
          </a:ln>
        </p:spPr>
        <p:txBody>
          <a:bodyPr wrap="square" rtlCol="0">
            <a:spAutoFit/>
          </a:bodyPr>
          <a:lstStyle/>
          <a:p>
            <a:r>
              <a:rPr lang="en-GB" sz="2800" dirty="0"/>
              <a:t>Chair - </a:t>
            </a:r>
            <a:r>
              <a:rPr lang="en-GB" sz="2400" dirty="0"/>
              <a:t>Head of LBH (Chris/Suzanne)</a:t>
            </a:r>
            <a:endParaRPr lang="en-GB" sz="2800" dirty="0"/>
          </a:p>
        </p:txBody>
      </p:sp>
      <p:sp>
        <p:nvSpPr>
          <p:cNvPr id="7" name="TextBox 6">
            <a:extLst>
              <a:ext uri="{FF2B5EF4-FFF2-40B4-BE49-F238E27FC236}">
                <a16:creationId xmlns:a16="http://schemas.microsoft.com/office/drawing/2014/main" id="{DA400E8D-539E-49D3-A16C-CB93D2F0054A}"/>
              </a:ext>
            </a:extLst>
          </p:cNvPr>
          <p:cNvSpPr txBox="1"/>
          <p:nvPr/>
        </p:nvSpPr>
        <p:spPr>
          <a:xfrm>
            <a:off x="3213683" y="6083559"/>
            <a:ext cx="8140115" cy="369332"/>
          </a:xfrm>
          <a:prstGeom prst="rect">
            <a:avLst/>
          </a:prstGeom>
          <a:noFill/>
          <a:ln>
            <a:solidFill>
              <a:schemeClr val="tx1"/>
            </a:solidFill>
          </a:ln>
        </p:spPr>
        <p:txBody>
          <a:bodyPr wrap="square" rtlCol="0">
            <a:spAutoFit/>
          </a:bodyPr>
          <a:lstStyle/>
          <a:p>
            <a:r>
              <a:rPr lang="en-GB" dirty="0"/>
              <a:t>Reports Into – Round Table</a:t>
            </a:r>
          </a:p>
        </p:txBody>
      </p:sp>
    </p:spTree>
    <p:extLst>
      <p:ext uri="{BB962C8B-B14F-4D97-AF65-F5344CB8AC3E}">
        <p14:creationId xmlns:p14="http://schemas.microsoft.com/office/powerpoint/2010/main" val="3353779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27A0B-AAA1-411B-8312-882B82582AD2}"/>
              </a:ext>
            </a:extLst>
          </p:cNvPr>
          <p:cNvSpPr>
            <a:spLocks noGrp="1"/>
          </p:cNvSpPr>
          <p:nvPr>
            <p:ph type="title"/>
          </p:nvPr>
        </p:nvSpPr>
        <p:spPr>
          <a:xfrm>
            <a:off x="838200" y="2533880"/>
            <a:ext cx="10515600" cy="1557901"/>
          </a:xfrm>
          <a:solidFill>
            <a:schemeClr val="bg2">
              <a:lumMod val="75000"/>
            </a:schemeClr>
          </a:solidFill>
        </p:spPr>
        <p:txBody>
          <a:bodyPr>
            <a:normAutofit fontScale="90000"/>
          </a:bodyPr>
          <a:lstStyle/>
          <a:p>
            <a:pPr algn="ctr"/>
            <a:r>
              <a:rPr lang="en-GB" sz="6000" b="1" dirty="0">
                <a:solidFill>
                  <a:schemeClr val="bg1"/>
                </a:solidFill>
              </a:rPr>
              <a:t>STRATIGIC &amp; OPERATIONAL MEETINGS</a:t>
            </a:r>
          </a:p>
        </p:txBody>
      </p:sp>
    </p:spTree>
    <p:extLst>
      <p:ext uri="{BB962C8B-B14F-4D97-AF65-F5344CB8AC3E}">
        <p14:creationId xmlns:p14="http://schemas.microsoft.com/office/powerpoint/2010/main" val="3792065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3B35B-9D15-460F-8811-FCCD69FA4660}"/>
              </a:ext>
            </a:extLst>
          </p:cNvPr>
          <p:cNvSpPr>
            <a:spLocks noGrp="1"/>
          </p:cNvSpPr>
          <p:nvPr>
            <p:ph type="title"/>
          </p:nvPr>
        </p:nvSpPr>
        <p:spPr>
          <a:xfrm>
            <a:off x="838200" y="365126"/>
            <a:ext cx="10515600" cy="903838"/>
          </a:xfrm>
          <a:solidFill>
            <a:schemeClr val="bg2">
              <a:lumMod val="75000"/>
            </a:schemeClr>
          </a:solidFill>
          <a:ln>
            <a:solidFill>
              <a:schemeClr val="tx1">
                <a:lumMod val="95000"/>
                <a:lumOff val="5000"/>
              </a:schemeClr>
            </a:solidFill>
          </a:ln>
        </p:spPr>
        <p:txBody>
          <a:bodyPr/>
          <a:lstStyle/>
          <a:p>
            <a:pPr algn="ctr"/>
            <a:r>
              <a:rPr lang="en-GB" b="1" dirty="0">
                <a:solidFill>
                  <a:schemeClr val="bg1"/>
                </a:solidFill>
              </a:rPr>
              <a:t>Liaison meeting</a:t>
            </a:r>
          </a:p>
        </p:txBody>
      </p:sp>
      <p:sp>
        <p:nvSpPr>
          <p:cNvPr id="3" name="Content Placeholder 2">
            <a:extLst>
              <a:ext uri="{FF2B5EF4-FFF2-40B4-BE49-F238E27FC236}">
                <a16:creationId xmlns:a16="http://schemas.microsoft.com/office/drawing/2014/main" id="{CF63AEE8-DA0A-4A5E-843F-0CFC48E3ACE1}"/>
              </a:ext>
            </a:extLst>
          </p:cNvPr>
          <p:cNvSpPr>
            <a:spLocks noGrp="1"/>
          </p:cNvSpPr>
          <p:nvPr>
            <p:ph idx="1"/>
          </p:nvPr>
        </p:nvSpPr>
        <p:spPr>
          <a:xfrm>
            <a:off x="838200" y="1455577"/>
            <a:ext cx="5302142" cy="4394718"/>
          </a:xfrm>
          <a:ln>
            <a:solidFill>
              <a:schemeClr val="tx2">
                <a:lumMod val="75000"/>
              </a:schemeClr>
            </a:solidFill>
          </a:ln>
        </p:spPr>
        <p:txBody>
          <a:bodyPr/>
          <a:lstStyle/>
          <a:p>
            <a:pPr marL="0" indent="0">
              <a:buNone/>
            </a:pPr>
            <a:r>
              <a:rPr lang="en-GB" dirty="0"/>
              <a:t>Purpose</a:t>
            </a:r>
          </a:p>
          <a:p>
            <a:pPr lvl="1"/>
            <a:r>
              <a:rPr lang="en-US" sz="2000" dirty="0"/>
              <a:t>To address the escalation of operational issues</a:t>
            </a:r>
          </a:p>
          <a:p>
            <a:pPr lvl="1"/>
            <a:r>
              <a:rPr lang="en-US" sz="2000" dirty="0"/>
              <a:t>Progress and Coordinate issues from the Board meeting  (Regen)</a:t>
            </a:r>
          </a:p>
          <a:p>
            <a:pPr lvl="1"/>
            <a:r>
              <a:rPr lang="en-US" sz="2000" dirty="0"/>
              <a:t>First point of dispute resolution</a:t>
            </a:r>
          </a:p>
          <a:p>
            <a:pPr lvl="1"/>
            <a:r>
              <a:rPr lang="en-US" sz="2000" dirty="0"/>
              <a:t>Review Actions from Awayday (quarterly)  </a:t>
            </a:r>
            <a:endParaRPr lang="en-GB" sz="2000" dirty="0"/>
          </a:p>
        </p:txBody>
      </p:sp>
      <p:sp>
        <p:nvSpPr>
          <p:cNvPr id="5" name="Content Placeholder 2">
            <a:extLst>
              <a:ext uri="{FF2B5EF4-FFF2-40B4-BE49-F238E27FC236}">
                <a16:creationId xmlns:a16="http://schemas.microsoft.com/office/drawing/2014/main" id="{BBE06D48-FBFE-4B8B-850B-6FFD26D99BC5}"/>
              </a:ext>
            </a:extLst>
          </p:cNvPr>
          <p:cNvSpPr txBox="1">
            <a:spLocks/>
          </p:cNvSpPr>
          <p:nvPr/>
        </p:nvSpPr>
        <p:spPr>
          <a:xfrm>
            <a:off x="6269374" y="2080469"/>
            <a:ext cx="5084426" cy="3769825"/>
          </a:xfrm>
          <a:prstGeom prst="rect">
            <a:avLst/>
          </a:prstGeom>
          <a:ln>
            <a:solidFill>
              <a:schemeClr val="tx2">
                <a:lumMod val="75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Attendees</a:t>
            </a:r>
          </a:p>
          <a:p>
            <a:pPr marL="0" indent="0">
              <a:buFont typeface="Arial" panose="020B0604020202020204" pitchFamily="34" charset="0"/>
              <a:buNone/>
            </a:pPr>
            <a:r>
              <a:rPr lang="en-GB" sz="1800" dirty="0"/>
              <a:t>Berkeley Homes Development Director</a:t>
            </a:r>
          </a:p>
          <a:p>
            <a:pPr marL="0" indent="0">
              <a:buNone/>
            </a:pPr>
            <a:r>
              <a:rPr lang="en-US" sz="1800" dirty="0"/>
              <a:t>B</a:t>
            </a:r>
            <a:r>
              <a:rPr lang="en-GB" sz="1800" dirty="0" err="1"/>
              <a:t>erkeley</a:t>
            </a:r>
            <a:r>
              <a:rPr lang="en-GB" sz="1800" dirty="0"/>
              <a:t> Homes Senior Development Manager </a:t>
            </a:r>
          </a:p>
          <a:p>
            <a:pPr marL="0" indent="0">
              <a:buNone/>
            </a:pPr>
            <a:r>
              <a:rPr lang="en-US" sz="1800" dirty="0"/>
              <a:t>N</a:t>
            </a:r>
            <a:r>
              <a:rPr lang="en-GB" sz="1800" dirty="0"/>
              <a:t>HG </a:t>
            </a:r>
            <a:r>
              <a:rPr lang="en-GB" sz="1800" b="0" i="0" dirty="0">
                <a:effectLst/>
              </a:rPr>
              <a:t>Assistant Director of Development</a:t>
            </a:r>
          </a:p>
          <a:p>
            <a:pPr marL="0" indent="0">
              <a:buNone/>
            </a:pPr>
            <a:r>
              <a:rPr lang="en-GB" sz="1800" dirty="0"/>
              <a:t>NHG </a:t>
            </a:r>
            <a:r>
              <a:rPr lang="en-GB" sz="1800" b="0" i="0" dirty="0">
                <a:effectLst/>
              </a:rPr>
              <a:t>Regional Head of Housing </a:t>
            </a:r>
          </a:p>
          <a:p>
            <a:pPr marL="0" indent="0">
              <a:buFont typeface="Arial" panose="020B0604020202020204" pitchFamily="34" charset="0"/>
              <a:buNone/>
            </a:pPr>
            <a:r>
              <a:rPr lang="en-US" sz="1800" dirty="0"/>
              <a:t>L</a:t>
            </a:r>
            <a:r>
              <a:rPr lang="en-GB" sz="1800" dirty="0"/>
              <a:t>BH Head of Regen</a:t>
            </a:r>
          </a:p>
          <a:p>
            <a:pPr marL="0" indent="0">
              <a:buNone/>
            </a:pPr>
            <a:r>
              <a:rPr lang="en-GB" sz="1800" dirty="0">
                <a:solidFill>
                  <a:prstClr val="black"/>
                </a:solidFill>
              </a:rPr>
              <a:t>LBH Housing Management Team</a:t>
            </a:r>
            <a:endParaRPr lang="en-GB" sz="1800" dirty="0"/>
          </a:p>
          <a:p>
            <a:pPr marL="0" indent="0">
              <a:buFont typeface="Arial" panose="020B0604020202020204" pitchFamily="34" charset="0"/>
              <a:buNone/>
            </a:pPr>
            <a:r>
              <a:rPr lang="en-US" sz="1800" dirty="0"/>
              <a:t>W</a:t>
            </a:r>
            <a:r>
              <a:rPr lang="en-GB" sz="1800" dirty="0"/>
              <a:t>DCO Executives  </a:t>
            </a:r>
          </a:p>
          <a:p>
            <a:pPr marL="0" indent="0">
              <a:buFont typeface="Arial" panose="020B0604020202020204" pitchFamily="34" charset="0"/>
              <a:buNone/>
            </a:pPr>
            <a:r>
              <a:rPr lang="en-US" sz="1800" dirty="0"/>
              <a:t>I</a:t>
            </a:r>
            <a:r>
              <a:rPr lang="en-GB" sz="1800" dirty="0"/>
              <a:t>TLA</a:t>
            </a:r>
          </a:p>
        </p:txBody>
      </p:sp>
      <p:sp>
        <p:nvSpPr>
          <p:cNvPr id="6" name="TextBox 5">
            <a:extLst>
              <a:ext uri="{FF2B5EF4-FFF2-40B4-BE49-F238E27FC236}">
                <a16:creationId xmlns:a16="http://schemas.microsoft.com/office/drawing/2014/main" id="{0A895FE1-6D51-4495-A288-F7B2F89CCE01}"/>
              </a:ext>
            </a:extLst>
          </p:cNvPr>
          <p:cNvSpPr txBox="1"/>
          <p:nvPr/>
        </p:nvSpPr>
        <p:spPr>
          <a:xfrm>
            <a:off x="838200" y="6083559"/>
            <a:ext cx="2299283" cy="369332"/>
          </a:xfrm>
          <a:prstGeom prst="rect">
            <a:avLst/>
          </a:prstGeom>
          <a:noFill/>
          <a:ln>
            <a:solidFill>
              <a:schemeClr val="tx1"/>
            </a:solidFill>
          </a:ln>
        </p:spPr>
        <p:txBody>
          <a:bodyPr wrap="square" rtlCol="0">
            <a:spAutoFit/>
          </a:bodyPr>
          <a:lstStyle/>
          <a:p>
            <a:r>
              <a:rPr lang="en-GB" dirty="0"/>
              <a:t>Frequency - Monthly</a:t>
            </a:r>
          </a:p>
        </p:txBody>
      </p:sp>
      <p:sp>
        <p:nvSpPr>
          <p:cNvPr id="4" name="TextBox 3">
            <a:extLst>
              <a:ext uri="{FF2B5EF4-FFF2-40B4-BE49-F238E27FC236}">
                <a16:creationId xmlns:a16="http://schemas.microsoft.com/office/drawing/2014/main" id="{A4D0D5F7-6CBA-4384-885D-5B72146E6B18}"/>
              </a:ext>
            </a:extLst>
          </p:cNvPr>
          <p:cNvSpPr txBox="1"/>
          <p:nvPr/>
        </p:nvSpPr>
        <p:spPr>
          <a:xfrm>
            <a:off x="6269373" y="1455577"/>
            <a:ext cx="5084425" cy="523220"/>
          </a:xfrm>
          <a:prstGeom prst="rect">
            <a:avLst/>
          </a:prstGeom>
          <a:noFill/>
          <a:ln>
            <a:solidFill>
              <a:schemeClr val="tx1"/>
            </a:solidFill>
          </a:ln>
        </p:spPr>
        <p:txBody>
          <a:bodyPr wrap="square" rtlCol="0">
            <a:spAutoFit/>
          </a:bodyPr>
          <a:lstStyle/>
          <a:p>
            <a:r>
              <a:rPr lang="en-GB" sz="2800" dirty="0"/>
              <a:t>Chair – WDCO Chair</a:t>
            </a:r>
          </a:p>
        </p:txBody>
      </p:sp>
      <p:sp>
        <p:nvSpPr>
          <p:cNvPr id="7" name="TextBox 6">
            <a:extLst>
              <a:ext uri="{FF2B5EF4-FFF2-40B4-BE49-F238E27FC236}">
                <a16:creationId xmlns:a16="http://schemas.microsoft.com/office/drawing/2014/main" id="{DA400E8D-539E-49D3-A16C-CB93D2F0054A}"/>
              </a:ext>
            </a:extLst>
          </p:cNvPr>
          <p:cNvSpPr txBox="1"/>
          <p:nvPr/>
        </p:nvSpPr>
        <p:spPr>
          <a:xfrm>
            <a:off x="3213683" y="6083559"/>
            <a:ext cx="8140115" cy="646331"/>
          </a:xfrm>
          <a:prstGeom prst="rect">
            <a:avLst/>
          </a:prstGeom>
          <a:noFill/>
          <a:ln>
            <a:solidFill>
              <a:schemeClr val="tx1"/>
            </a:solidFill>
          </a:ln>
        </p:spPr>
        <p:txBody>
          <a:bodyPr wrap="square" rtlCol="0">
            <a:spAutoFit/>
          </a:bodyPr>
          <a:lstStyle/>
          <a:p>
            <a:r>
              <a:rPr lang="en-GB" dirty="0"/>
              <a:t>Reports Into – WDCO Board (Regen matters), Round Table and Strategic Management Board </a:t>
            </a:r>
          </a:p>
        </p:txBody>
      </p:sp>
    </p:spTree>
    <p:extLst>
      <p:ext uri="{BB962C8B-B14F-4D97-AF65-F5344CB8AC3E}">
        <p14:creationId xmlns:p14="http://schemas.microsoft.com/office/powerpoint/2010/main" val="1840394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27A0B-AAA1-411B-8312-882B82582AD2}"/>
              </a:ext>
            </a:extLst>
          </p:cNvPr>
          <p:cNvSpPr>
            <a:spLocks noGrp="1"/>
          </p:cNvSpPr>
          <p:nvPr>
            <p:ph type="title"/>
          </p:nvPr>
        </p:nvSpPr>
        <p:spPr>
          <a:xfrm>
            <a:off x="838200" y="2766218"/>
            <a:ext cx="10515600" cy="1325563"/>
          </a:xfrm>
          <a:solidFill>
            <a:schemeClr val="accent2">
              <a:lumMod val="50000"/>
            </a:schemeClr>
          </a:solidFill>
        </p:spPr>
        <p:txBody>
          <a:bodyPr>
            <a:normAutofit/>
          </a:bodyPr>
          <a:lstStyle/>
          <a:p>
            <a:pPr algn="ctr"/>
            <a:r>
              <a:rPr lang="en-GB" sz="6000" b="1" dirty="0">
                <a:solidFill>
                  <a:schemeClr val="bg1"/>
                </a:solidFill>
              </a:rPr>
              <a:t>STRATEGIC</a:t>
            </a:r>
          </a:p>
        </p:txBody>
      </p:sp>
    </p:spTree>
    <p:extLst>
      <p:ext uri="{BB962C8B-B14F-4D97-AF65-F5344CB8AC3E}">
        <p14:creationId xmlns:p14="http://schemas.microsoft.com/office/powerpoint/2010/main" val="4054477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3B35B-9D15-460F-8811-FCCD69FA4660}"/>
              </a:ext>
            </a:extLst>
          </p:cNvPr>
          <p:cNvSpPr>
            <a:spLocks noGrp="1"/>
          </p:cNvSpPr>
          <p:nvPr>
            <p:ph type="title"/>
          </p:nvPr>
        </p:nvSpPr>
        <p:spPr>
          <a:xfrm>
            <a:off x="838200" y="365126"/>
            <a:ext cx="10515600" cy="903838"/>
          </a:xfrm>
          <a:solidFill>
            <a:schemeClr val="accent2">
              <a:lumMod val="50000"/>
            </a:schemeClr>
          </a:solidFill>
          <a:ln w="19050">
            <a:solidFill>
              <a:schemeClr val="tx1">
                <a:lumMod val="95000"/>
                <a:lumOff val="5000"/>
              </a:schemeClr>
            </a:solidFill>
          </a:ln>
        </p:spPr>
        <p:txBody>
          <a:bodyPr/>
          <a:lstStyle/>
          <a:p>
            <a:pPr algn="ctr"/>
            <a:r>
              <a:rPr lang="en-GB" b="1" dirty="0">
                <a:solidFill>
                  <a:schemeClr val="bg1"/>
                </a:solidFill>
              </a:rPr>
              <a:t>WDCO Board (Regeneration)</a:t>
            </a:r>
          </a:p>
        </p:txBody>
      </p:sp>
      <p:sp>
        <p:nvSpPr>
          <p:cNvPr id="3" name="Content Placeholder 2">
            <a:extLst>
              <a:ext uri="{FF2B5EF4-FFF2-40B4-BE49-F238E27FC236}">
                <a16:creationId xmlns:a16="http://schemas.microsoft.com/office/drawing/2014/main" id="{CF63AEE8-DA0A-4A5E-843F-0CFC48E3ACE1}"/>
              </a:ext>
            </a:extLst>
          </p:cNvPr>
          <p:cNvSpPr>
            <a:spLocks noGrp="1"/>
          </p:cNvSpPr>
          <p:nvPr>
            <p:ph idx="1"/>
          </p:nvPr>
        </p:nvSpPr>
        <p:spPr>
          <a:xfrm>
            <a:off x="838200" y="1455577"/>
            <a:ext cx="5302142" cy="4394718"/>
          </a:xfrm>
          <a:ln>
            <a:solidFill>
              <a:schemeClr val="tx2">
                <a:lumMod val="75000"/>
              </a:schemeClr>
            </a:solidFill>
          </a:ln>
        </p:spPr>
        <p:txBody>
          <a:bodyPr/>
          <a:lstStyle/>
          <a:p>
            <a:pPr marL="0" indent="0">
              <a:buNone/>
            </a:pPr>
            <a:r>
              <a:rPr lang="en-GB" dirty="0"/>
              <a:t>Purpose</a:t>
            </a:r>
          </a:p>
          <a:p>
            <a:r>
              <a:rPr lang="en-GB" dirty="0"/>
              <a:t>Strategic Regeneration discussions only</a:t>
            </a:r>
          </a:p>
          <a:p>
            <a:endParaRPr lang="en-GB" dirty="0"/>
          </a:p>
        </p:txBody>
      </p:sp>
      <p:sp>
        <p:nvSpPr>
          <p:cNvPr id="5" name="Content Placeholder 2">
            <a:extLst>
              <a:ext uri="{FF2B5EF4-FFF2-40B4-BE49-F238E27FC236}">
                <a16:creationId xmlns:a16="http://schemas.microsoft.com/office/drawing/2014/main" id="{BBE06D48-FBFE-4B8B-850B-6FFD26D99BC5}"/>
              </a:ext>
            </a:extLst>
          </p:cNvPr>
          <p:cNvSpPr txBox="1">
            <a:spLocks/>
          </p:cNvSpPr>
          <p:nvPr/>
        </p:nvSpPr>
        <p:spPr>
          <a:xfrm>
            <a:off x="6269374" y="2080469"/>
            <a:ext cx="5084426" cy="3769825"/>
          </a:xfrm>
          <a:prstGeom prst="rect">
            <a:avLst/>
          </a:prstGeom>
          <a:ln>
            <a:solidFill>
              <a:schemeClr val="tx2">
                <a:lumMod val="75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Attendees</a:t>
            </a:r>
          </a:p>
          <a:p>
            <a:pPr>
              <a:lnSpc>
                <a:spcPct val="100000"/>
              </a:lnSpc>
            </a:pPr>
            <a:r>
              <a:rPr lang="en-GB" sz="1800" dirty="0"/>
              <a:t>WDCO Board</a:t>
            </a:r>
          </a:p>
          <a:p>
            <a:pPr>
              <a:lnSpc>
                <a:spcPct val="100000"/>
              </a:lnSpc>
            </a:pPr>
            <a:r>
              <a:rPr lang="en-GB" sz="1800" dirty="0"/>
              <a:t>Berkeley Land and Planning Team </a:t>
            </a:r>
          </a:p>
          <a:p>
            <a:pPr>
              <a:lnSpc>
                <a:spcPct val="100000"/>
              </a:lnSpc>
            </a:pPr>
            <a:r>
              <a:rPr lang="en-GB" sz="1800" dirty="0"/>
              <a:t>Hackney Regen Team </a:t>
            </a:r>
          </a:p>
          <a:p>
            <a:pPr>
              <a:lnSpc>
                <a:spcPct val="100000"/>
              </a:lnSpc>
            </a:pPr>
            <a:r>
              <a:rPr lang="en-GB" sz="1800" dirty="0"/>
              <a:t>NHG Regen Team</a:t>
            </a:r>
          </a:p>
          <a:p>
            <a:pPr>
              <a:lnSpc>
                <a:spcPct val="100000"/>
              </a:lnSpc>
            </a:pPr>
            <a:r>
              <a:rPr lang="en-GB" sz="1800" dirty="0"/>
              <a:t>MHDT </a:t>
            </a:r>
            <a:endParaRPr lang="en-GB" dirty="0"/>
          </a:p>
        </p:txBody>
      </p:sp>
      <p:sp>
        <p:nvSpPr>
          <p:cNvPr id="6" name="TextBox 5">
            <a:extLst>
              <a:ext uri="{FF2B5EF4-FFF2-40B4-BE49-F238E27FC236}">
                <a16:creationId xmlns:a16="http://schemas.microsoft.com/office/drawing/2014/main" id="{0A895FE1-6D51-4495-A288-F7B2F89CCE01}"/>
              </a:ext>
            </a:extLst>
          </p:cNvPr>
          <p:cNvSpPr txBox="1"/>
          <p:nvPr/>
        </p:nvSpPr>
        <p:spPr>
          <a:xfrm>
            <a:off x="838200" y="6083559"/>
            <a:ext cx="2299283" cy="369332"/>
          </a:xfrm>
          <a:prstGeom prst="rect">
            <a:avLst/>
          </a:prstGeom>
          <a:noFill/>
          <a:ln>
            <a:solidFill>
              <a:schemeClr val="tx1"/>
            </a:solidFill>
          </a:ln>
        </p:spPr>
        <p:txBody>
          <a:bodyPr wrap="square" rtlCol="0">
            <a:spAutoFit/>
          </a:bodyPr>
          <a:lstStyle/>
          <a:p>
            <a:r>
              <a:rPr lang="en-GB" dirty="0"/>
              <a:t>Frequency – </a:t>
            </a:r>
            <a:r>
              <a:rPr lang="en-GB" sz="1600" dirty="0"/>
              <a:t>Monthly</a:t>
            </a:r>
            <a:endParaRPr lang="en-GB" dirty="0"/>
          </a:p>
        </p:txBody>
      </p:sp>
      <p:sp>
        <p:nvSpPr>
          <p:cNvPr id="4" name="TextBox 3">
            <a:extLst>
              <a:ext uri="{FF2B5EF4-FFF2-40B4-BE49-F238E27FC236}">
                <a16:creationId xmlns:a16="http://schemas.microsoft.com/office/drawing/2014/main" id="{A4D0D5F7-6CBA-4384-885D-5B72146E6B18}"/>
              </a:ext>
            </a:extLst>
          </p:cNvPr>
          <p:cNvSpPr txBox="1"/>
          <p:nvPr/>
        </p:nvSpPr>
        <p:spPr>
          <a:xfrm>
            <a:off x="6269373" y="1455577"/>
            <a:ext cx="5084425" cy="523220"/>
          </a:xfrm>
          <a:prstGeom prst="rect">
            <a:avLst/>
          </a:prstGeom>
          <a:noFill/>
          <a:ln>
            <a:solidFill>
              <a:schemeClr val="tx1"/>
            </a:solidFill>
          </a:ln>
        </p:spPr>
        <p:txBody>
          <a:bodyPr wrap="square" rtlCol="0">
            <a:spAutoFit/>
          </a:bodyPr>
          <a:lstStyle/>
          <a:p>
            <a:r>
              <a:rPr lang="en-GB" sz="2800" dirty="0"/>
              <a:t>Chair – WDCO Chair</a:t>
            </a:r>
          </a:p>
        </p:txBody>
      </p:sp>
      <p:sp>
        <p:nvSpPr>
          <p:cNvPr id="7" name="TextBox 6">
            <a:extLst>
              <a:ext uri="{FF2B5EF4-FFF2-40B4-BE49-F238E27FC236}">
                <a16:creationId xmlns:a16="http://schemas.microsoft.com/office/drawing/2014/main" id="{DA400E8D-539E-49D3-A16C-CB93D2F0054A}"/>
              </a:ext>
            </a:extLst>
          </p:cNvPr>
          <p:cNvSpPr txBox="1"/>
          <p:nvPr/>
        </p:nvSpPr>
        <p:spPr>
          <a:xfrm>
            <a:off x="3213683" y="6083559"/>
            <a:ext cx="8140115" cy="369332"/>
          </a:xfrm>
          <a:prstGeom prst="rect">
            <a:avLst/>
          </a:prstGeom>
          <a:noFill/>
          <a:ln>
            <a:solidFill>
              <a:schemeClr val="tx1"/>
            </a:solidFill>
          </a:ln>
        </p:spPr>
        <p:txBody>
          <a:bodyPr wrap="square" rtlCol="0">
            <a:spAutoFit/>
          </a:bodyPr>
          <a:lstStyle/>
          <a:p>
            <a:r>
              <a:rPr lang="en-GB" dirty="0"/>
              <a:t>Reports Into – Liaison, Mayors Round Table + Strategic Management Board</a:t>
            </a:r>
          </a:p>
        </p:txBody>
      </p:sp>
    </p:spTree>
    <p:extLst>
      <p:ext uri="{BB962C8B-B14F-4D97-AF65-F5344CB8AC3E}">
        <p14:creationId xmlns:p14="http://schemas.microsoft.com/office/powerpoint/2010/main" val="2306878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3B35B-9D15-460F-8811-FCCD69FA4660}"/>
              </a:ext>
            </a:extLst>
          </p:cNvPr>
          <p:cNvSpPr>
            <a:spLocks noGrp="1"/>
          </p:cNvSpPr>
          <p:nvPr>
            <p:ph type="title"/>
          </p:nvPr>
        </p:nvSpPr>
        <p:spPr>
          <a:xfrm>
            <a:off x="838200" y="365126"/>
            <a:ext cx="10515600" cy="903838"/>
          </a:xfrm>
          <a:solidFill>
            <a:schemeClr val="accent2"/>
          </a:solidFill>
          <a:ln w="19050">
            <a:solidFill>
              <a:schemeClr val="accent2">
                <a:lumMod val="50000"/>
              </a:schemeClr>
            </a:solidFill>
          </a:ln>
        </p:spPr>
        <p:txBody>
          <a:bodyPr/>
          <a:lstStyle/>
          <a:p>
            <a:pPr algn="ctr"/>
            <a:r>
              <a:rPr lang="en-GB" b="1" dirty="0">
                <a:solidFill>
                  <a:schemeClr val="bg1"/>
                </a:solidFill>
              </a:rPr>
              <a:t>Design Committee</a:t>
            </a:r>
          </a:p>
        </p:txBody>
      </p:sp>
      <p:sp>
        <p:nvSpPr>
          <p:cNvPr id="3" name="Content Placeholder 2">
            <a:extLst>
              <a:ext uri="{FF2B5EF4-FFF2-40B4-BE49-F238E27FC236}">
                <a16:creationId xmlns:a16="http://schemas.microsoft.com/office/drawing/2014/main" id="{CF63AEE8-DA0A-4A5E-843F-0CFC48E3ACE1}"/>
              </a:ext>
            </a:extLst>
          </p:cNvPr>
          <p:cNvSpPr>
            <a:spLocks noGrp="1"/>
          </p:cNvSpPr>
          <p:nvPr>
            <p:ph idx="1"/>
          </p:nvPr>
        </p:nvSpPr>
        <p:spPr>
          <a:xfrm>
            <a:off x="838200" y="1455577"/>
            <a:ext cx="5302142" cy="4394718"/>
          </a:xfrm>
          <a:ln>
            <a:solidFill>
              <a:schemeClr val="tx2">
                <a:lumMod val="75000"/>
              </a:schemeClr>
            </a:solidFill>
          </a:ln>
        </p:spPr>
        <p:txBody>
          <a:bodyPr/>
          <a:lstStyle/>
          <a:p>
            <a:pPr marL="0" indent="0">
              <a:buNone/>
            </a:pPr>
            <a:r>
              <a:rPr lang="en-GB" dirty="0"/>
              <a:t>Purpose</a:t>
            </a:r>
          </a:p>
          <a:p>
            <a:r>
              <a:rPr lang="en-US" sz="2000" dirty="0"/>
              <a:t>Project regeneration design and planning updates and discussion</a:t>
            </a:r>
            <a:endParaRPr lang="en-GB" sz="2000" dirty="0"/>
          </a:p>
        </p:txBody>
      </p:sp>
      <p:sp>
        <p:nvSpPr>
          <p:cNvPr id="5" name="Content Placeholder 2">
            <a:extLst>
              <a:ext uri="{FF2B5EF4-FFF2-40B4-BE49-F238E27FC236}">
                <a16:creationId xmlns:a16="http://schemas.microsoft.com/office/drawing/2014/main" id="{BBE06D48-FBFE-4B8B-850B-6FFD26D99BC5}"/>
              </a:ext>
            </a:extLst>
          </p:cNvPr>
          <p:cNvSpPr txBox="1">
            <a:spLocks/>
          </p:cNvSpPr>
          <p:nvPr/>
        </p:nvSpPr>
        <p:spPr>
          <a:xfrm>
            <a:off x="6269374" y="2080469"/>
            <a:ext cx="5084426" cy="3769825"/>
          </a:xfrm>
          <a:prstGeom prst="rect">
            <a:avLst/>
          </a:prstGeom>
          <a:ln>
            <a:solidFill>
              <a:schemeClr val="tx2">
                <a:lumMod val="75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Attendees</a:t>
            </a:r>
          </a:p>
          <a:p>
            <a:pPr>
              <a:lnSpc>
                <a:spcPct val="150000"/>
              </a:lnSpc>
              <a:spcBef>
                <a:spcPts val="0"/>
              </a:spcBef>
            </a:pPr>
            <a:r>
              <a:rPr lang="en-GB" sz="1800" dirty="0">
                <a:solidFill>
                  <a:prstClr val="black"/>
                </a:solidFill>
              </a:rPr>
              <a:t>WDCO Board Design Committee Members</a:t>
            </a:r>
          </a:p>
          <a:p>
            <a:pPr>
              <a:lnSpc>
                <a:spcPct val="150000"/>
              </a:lnSpc>
              <a:spcBef>
                <a:spcPts val="0"/>
              </a:spcBef>
            </a:pPr>
            <a:r>
              <a:rPr lang="en-GB" sz="1800" dirty="0">
                <a:solidFill>
                  <a:prstClr val="black"/>
                </a:solidFill>
              </a:rPr>
              <a:t>Berkeley Land and Planning Team </a:t>
            </a:r>
          </a:p>
          <a:p>
            <a:pPr>
              <a:lnSpc>
                <a:spcPct val="150000"/>
              </a:lnSpc>
              <a:spcBef>
                <a:spcPts val="0"/>
              </a:spcBef>
            </a:pPr>
            <a:r>
              <a:rPr lang="en-GB" sz="1800" dirty="0">
                <a:solidFill>
                  <a:prstClr val="black"/>
                </a:solidFill>
              </a:rPr>
              <a:t>Hackney Regen Team </a:t>
            </a:r>
          </a:p>
          <a:p>
            <a:pPr>
              <a:lnSpc>
                <a:spcPct val="150000"/>
              </a:lnSpc>
              <a:spcBef>
                <a:spcPts val="0"/>
              </a:spcBef>
            </a:pPr>
            <a:r>
              <a:rPr lang="en-GB" sz="1800" dirty="0">
                <a:solidFill>
                  <a:prstClr val="black"/>
                </a:solidFill>
              </a:rPr>
              <a:t>NHG Regen Team</a:t>
            </a:r>
          </a:p>
          <a:p>
            <a:pPr>
              <a:lnSpc>
                <a:spcPct val="150000"/>
              </a:lnSpc>
              <a:spcBef>
                <a:spcPts val="0"/>
              </a:spcBef>
            </a:pPr>
            <a:r>
              <a:rPr lang="en-US" sz="1800" dirty="0">
                <a:solidFill>
                  <a:prstClr val="black"/>
                </a:solidFill>
              </a:rPr>
              <a:t>A</a:t>
            </a:r>
            <a:r>
              <a:rPr lang="en-GB" sz="1800" dirty="0" err="1">
                <a:solidFill>
                  <a:prstClr val="black"/>
                </a:solidFill>
              </a:rPr>
              <a:t>rc</a:t>
            </a:r>
            <a:r>
              <a:rPr lang="en-GB" sz="1800" dirty="0">
                <a:solidFill>
                  <a:prstClr val="black"/>
                </a:solidFill>
              </a:rPr>
              <a:t>-Atelier Independent Design Advisors</a:t>
            </a:r>
          </a:p>
          <a:p>
            <a:pPr>
              <a:lnSpc>
                <a:spcPct val="150000"/>
              </a:lnSpc>
              <a:spcBef>
                <a:spcPts val="0"/>
              </a:spcBef>
            </a:pPr>
            <a:r>
              <a:rPr lang="en-US" sz="1800" dirty="0">
                <a:solidFill>
                  <a:prstClr val="black"/>
                </a:solidFill>
              </a:rPr>
              <a:t>I</a:t>
            </a:r>
            <a:r>
              <a:rPr lang="en-GB" sz="1800" dirty="0">
                <a:solidFill>
                  <a:prstClr val="black"/>
                </a:solidFill>
              </a:rPr>
              <a:t>TLA</a:t>
            </a:r>
          </a:p>
          <a:p>
            <a:pPr>
              <a:lnSpc>
                <a:spcPct val="150000"/>
              </a:lnSpc>
              <a:spcBef>
                <a:spcPts val="0"/>
              </a:spcBef>
            </a:pPr>
            <a:r>
              <a:rPr lang="en-US" sz="1800" dirty="0">
                <a:solidFill>
                  <a:prstClr val="black"/>
                </a:solidFill>
              </a:rPr>
              <a:t>D</a:t>
            </a:r>
            <a:r>
              <a:rPr lang="en-GB" sz="1800" dirty="0">
                <a:solidFill>
                  <a:prstClr val="black"/>
                </a:solidFill>
              </a:rPr>
              <a:t>esign Team Members (As required)</a:t>
            </a:r>
          </a:p>
          <a:p>
            <a:endParaRPr lang="en-GB" dirty="0"/>
          </a:p>
        </p:txBody>
      </p:sp>
      <p:sp>
        <p:nvSpPr>
          <p:cNvPr id="6" name="TextBox 5">
            <a:extLst>
              <a:ext uri="{FF2B5EF4-FFF2-40B4-BE49-F238E27FC236}">
                <a16:creationId xmlns:a16="http://schemas.microsoft.com/office/drawing/2014/main" id="{0A895FE1-6D51-4495-A288-F7B2F89CCE01}"/>
              </a:ext>
            </a:extLst>
          </p:cNvPr>
          <p:cNvSpPr txBox="1"/>
          <p:nvPr/>
        </p:nvSpPr>
        <p:spPr>
          <a:xfrm>
            <a:off x="838200" y="6083559"/>
            <a:ext cx="2299283" cy="369332"/>
          </a:xfrm>
          <a:prstGeom prst="rect">
            <a:avLst/>
          </a:prstGeom>
          <a:noFill/>
          <a:ln>
            <a:solidFill>
              <a:schemeClr val="tx1"/>
            </a:solidFill>
          </a:ln>
        </p:spPr>
        <p:txBody>
          <a:bodyPr wrap="square" rtlCol="0">
            <a:spAutoFit/>
          </a:bodyPr>
          <a:lstStyle/>
          <a:p>
            <a:r>
              <a:rPr lang="en-GB" dirty="0"/>
              <a:t>Frequency – </a:t>
            </a:r>
            <a:r>
              <a:rPr lang="en-GB" sz="1400" dirty="0"/>
              <a:t>As required</a:t>
            </a:r>
            <a:endParaRPr lang="en-GB" dirty="0"/>
          </a:p>
        </p:txBody>
      </p:sp>
      <p:sp>
        <p:nvSpPr>
          <p:cNvPr id="4" name="TextBox 3">
            <a:extLst>
              <a:ext uri="{FF2B5EF4-FFF2-40B4-BE49-F238E27FC236}">
                <a16:creationId xmlns:a16="http://schemas.microsoft.com/office/drawing/2014/main" id="{A4D0D5F7-6CBA-4384-885D-5B72146E6B18}"/>
              </a:ext>
            </a:extLst>
          </p:cNvPr>
          <p:cNvSpPr txBox="1"/>
          <p:nvPr/>
        </p:nvSpPr>
        <p:spPr>
          <a:xfrm>
            <a:off x="6269373" y="1455577"/>
            <a:ext cx="5084425" cy="523220"/>
          </a:xfrm>
          <a:prstGeom prst="rect">
            <a:avLst/>
          </a:prstGeom>
          <a:noFill/>
          <a:ln>
            <a:solidFill>
              <a:schemeClr val="tx1"/>
            </a:solidFill>
          </a:ln>
        </p:spPr>
        <p:txBody>
          <a:bodyPr wrap="square" rtlCol="0">
            <a:spAutoFit/>
          </a:bodyPr>
          <a:lstStyle/>
          <a:p>
            <a:r>
              <a:rPr lang="en-GB" sz="2800" dirty="0"/>
              <a:t>Chair </a:t>
            </a:r>
            <a:r>
              <a:rPr lang="en-GB" dirty="0"/>
              <a:t>Independent Design Advisors (Arc-Atelier)</a:t>
            </a:r>
            <a:endParaRPr lang="en-GB" sz="2800" dirty="0"/>
          </a:p>
        </p:txBody>
      </p:sp>
      <p:sp>
        <p:nvSpPr>
          <p:cNvPr id="7" name="TextBox 6">
            <a:extLst>
              <a:ext uri="{FF2B5EF4-FFF2-40B4-BE49-F238E27FC236}">
                <a16:creationId xmlns:a16="http://schemas.microsoft.com/office/drawing/2014/main" id="{DA400E8D-539E-49D3-A16C-CB93D2F0054A}"/>
              </a:ext>
            </a:extLst>
          </p:cNvPr>
          <p:cNvSpPr txBox="1"/>
          <p:nvPr/>
        </p:nvSpPr>
        <p:spPr>
          <a:xfrm>
            <a:off x="3213683" y="6083559"/>
            <a:ext cx="8140115" cy="369332"/>
          </a:xfrm>
          <a:prstGeom prst="rect">
            <a:avLst/>
          </a:prstGeom>
          <a:noFill/>
          <a:ln>
            <a:solidFill>
              <a:schemeClr val="tx1"/>
            </a:solidFill>
          </a:ln>
        </p:spPr>
        <p:txBody>
          <a:bodyPr wrap="square" rtlCol="0">
            <a:spAutoFit/>
          </a:bodyPr>
          <a:lstStyle/>
          <a:p>
            <a:r>
              <a:rPr lang="en-GB" dirty="0"/>
              <a:t>Reports Into – WDCO Board</a:t>
            </a:r>
          </a:p>
        </p:txBody>
      </p:sp>
    </p:spTree>
    <p:extLst>
      <p:ext uri="{BB962C8B-B14F-4D97-AF65-F5344CB8AC3E}">
        <p14:creationId xmlns:p14="http://schemas.microsoft.com/office/powerpoint/2010/main" val="2653303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3B35B-9D15-460F-8811-FCCD69FA4660}"/>
              </a:ext>
            </a:extLst>
          </p:cNvPr>
          <p:cNvSpPr>
            <a:spLocks noGrp="1"/>
          </p:cNvSpPr>
          <p:nvPr>
            <p:ph type="title"/>
          </p:nvPr>
        </p:nvSpPr>
        <p:spPr>
          <a:xfrm>
            <a:off x="838200" y="365126"/>
            <a:ext cx="10515600" cy="903838"/>
          </a:xfrm>
          <a:solidFill>
            <a:schemeClr val="accent2"/>
          </a:solidFill>
          <a:ln w="19050">
            <a:solidFill>
              <a:schemeClr val="accent2">
                <a:lumMod val="50000"/>
              </a:schemeClr>
            </a:solidFill>
          </a:ln>
        </p:spPr>
        <p:txBody>
          <a:bodyPr/>
          <a:lstStyle/>
          <a:p>
            <a:pPr algn="ctr"/>
            <a:r>
              <a:rPr lang="en-GB" b="1" dirty="0">
                <a:solidFill>
                  <a:schemeClr val="bg1"/>
                </a:solidFill>
              </a:rPr>
              <a:t>Block D Working Group</a:t>
            </a:r>
          </a:p>
        </p:txBody>
      </p:sp>
      <p:sp>
        <p:nvSpPr>
          <p:cNvPr id="3" name="Content Placeholder 2">
            <a:extLst>
              <a:ext uri="{FF2B5EF4-FFF2-40B4-BE49-F238E27FC236}">
                <a16:creationId xmlns:a16="http://schemas.microsoft.com/office/drawing/2014/main" id="{CF63AEE8-DA0A-4A5E-843F-0CFC48E3ACE1}"/>
              </a:ext>
            </a:extLst>
          </p:cNvPr>
          <p:cNvSpPr>
            <a:spLocks noGrp="1"/>
          </p:cNvSpPr>
          <p:nvPr>
            <p:ph idx="1"/>
          </p:nvPr>
        </p:nvSpPr>
        <p:spPr>
          <a:xfrm>
            <a:off x="838200" y="1455577"/>
            <a:ext cx="5302142" cy="4394718"/>
          </a:xfrm>
          <a:ln>
            <a:solidFill>
              <a:schemeClr val="tx2">
                <a:lumMod val="75000"/>
              </a:schemeClr>
            </a:solidFill>
          </a:ln>
        </p:spPr>
        <p:txBody>
          <a:bodyPr/>
          <a:lstStyle/>
          <a:p>
            <a:pPr marL="0" indent="0">
              <a:buNone/>
            </a:pPr>
            <a:r>
              <a:rPr lang="en-GB" dirty="0"/>
              <a:t>Purpose</a:t>
            </a:r>
          </a:p>
          <a:p>
            <a:r>
              <a:rPr lang="en-GB" sz="2000" dirty="0"/>
              <a:t>Group to steer the development and progress of the project with the aim of ensuring the ultimate use of Block D is the right fit for Woodberry Down.</a:t>
            </a:r>
          </a:p>
        </p:txBody>
      </p:sp>
      <p:sp>
        <p:nvSpPr>
          <p:cNvPr id="5" name="Content Placeholder 2">
            <a:extLst>
              <a:ext uri="{FF2B5EF4-FFF2-40B4-BE49-F238E27FC236}">
                <a16:creationId xmlns:a16="http://schemas.microsoft.com/office/drawing/2014/main" id="{BBE06D48-FBFE-4B8B-850B-6FFD26D99BC5}"/>
              </a:ext>
            </a:extLst>
          </p:cNvPr>
          <p:cNvSpPr txBox="1">
            <a:spLocks/>
          </p:cNvSpPr>
          <p:nvPr/>
        </p:nvSpPr>
        <p:spPr>
          <a:xfrm>
            <a:off x="6269374" y="2080469"/>
            <a:ext cx="5084426" cy="3769825"/>
          </a:xfrm>
          <a:prstGeom prst="rect">
            <a:avLst/>
          </a:prstGeom>
          <a:ln>
            <a:solidFill>
              <a:schemeClr val="tx2">
                <a:lumMod val="75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Attendees</a:t>
            </a:r>
          </a:p>
          <a:p>
            <a:r>
              <a:rPr lang="en-US" sz="2000" dirty="0"/>
              <a:t>B</a:t>
            </a:r>
            <a:r>
              <a:rPr lang="en-GB" sz="2000" dirty="0" err="1"/>
              <a:t>erkeley</a:t>
            </a:r>
            <a:r>
              <a:rPr lang="en-GB" sz="2000" dirty="0"/>
              <a:t> Homes Land and Planning</a:t>
            </a:r>
            <a:endParaRPr lang="en-US" sz="2000" dirty="0"/>
          </a:p>
          <a:p>
            <a:r>
              <a:rPr lang="en-US" sz="2000" dirty="0"/>
              <a:t>L</a:t>
            </a:r>
            <a:r>
              <a:rPr lang="en-GB" sz="2000" dirty="0"/>
              <a:t>BH Regen</a:t>
            </a:r>
          </a:p>
          <a:p>
            <a:r>
              <a:rPr lang="en-US" sz="2000" dirty="0"/>
              <a:t>NHG Regen</a:t>
            </a:r>
          </a:p>
          <a:p>
            <a:r>
              <a:rPr lang="en-GB" sz="2000" dirty="0"/>
              <a:t>WDCO reps </a:t>
            </a:r>
          </a:p>
          <a:p>
            <a:r>
              <a:rPr lang="en-GB" sz="2000" dirty="0"/>
              <a:t>Additional relevant Hackney Council officers by invitation (e. g. Property Services, Area Regeneration) </a:t>
            </a:r>
          </a:p>
          <a:p>
            <a:endParaRPr lang="en-GB" sz="2000" dirty="0"/>
          </a:p>
        </p:txBody>
      </p:sp>
      <p:sp>
        <p:nvSpPr>
          <p:cNvPr id="6" name="TextBox 5">
            <a:extLst>
              <a:ext uri="{FF2B5EF4-FFF2-40B4-BE49-F238E27FC236}">
                <a16:creationId xmlns:a16="http://schemas.microsoft.com/office/drawing/2014/main" id="{0A895FE1-6D51-4495-A288-F7B2F89CCE01}"/>
              </a:ext>
            </a:extLst>
          </p:cNvPr>
          <p:cNvSpPr txBox="1"/>
          <p:nvPr/>
        </p:nvSpPr>
        <p:spPr>
          <a:xfrm>
            <a:off x="838200" y="6083559"/>
            <a:ext cx="2299283" cy="369332"/>
          </a:xfrm>
          <a:prstGeom prst="rect">
            <a:avLst/>
          </a:prstGeom>
          <a:noFill/>
          <a:ln>
            <a:solidFill>
              <a:schemeClr val="tx1"/>
            </a:solidFill>
          </a:ln>
        </p:spPr>
        <p:txBody>
          <a:bodyPr wrap="square" rtlCol="0">
            <a:spAutoFit/>
          </a:bodyPr>
          <a:lstStyle/>
          <a:p>
            <a:r>
              <a:rPr lang="en-GB" dirty="0"/>
              <a:t>Frequency – </a:t>
            </a:r>
            <a:r>
              <a:rPr lang="en-GB" sz="1600" dirty="0"/>
              <a:t>Monthly</a:t>
            </a:r>
            <a:endParaRPr lang="en-GB" dirty="0"/>
          </a:p>
        </p:txBody>
      </p:sp>
      <p:sp>
        <p:nvSpPr>
          <p:cNvPr id="4" name="TextBox 3">
            <a:extLst>
              <a:ext uri="{FF2B5EF4-FFF2-40B4-BE49-F238E27FC236}">
                <a16:creationId xmlns:a16="http://schemas.microsoft.com/office/drawing/2014/main" id="{A4D0D5F7-6CBA-4384-885D-5B72146E6B18}"/>
              </a:ext>
            </a:extLst>
          </p:cNvPr>
          <p:cNvSpPr txBox="1"/>
          <p:nvPr/>
        </p:nvSpPr>
        <p:spPr>
          <a:xfrm>
            <a:off x="6269373" y="1455577"/>
            <a:ext cx="5084425" cy="523220"/>
          </a:xfrm>
          <a:prstGeom prst="rect">
            <a:avLst/>
          </a:prstGeom>
          <a:noFill/>
          <a:ln>
            <a:solidFill>
              <a:schemeClr val="tx1"/>
            </a:solidFill>
          </a:ln>
        </p:spPr>
        <p:txBody>
          <a:bodyPr wrap="square" rtlCol="0">
            <a:spAutoFit/>
          </a:bodyPr>
          <a:lstStyle/>
          <a:p>
            <a:r>
              <a:rPr lang="en-GB" sz="2800" dirty="0"/>
              <a:t>Chair – Project Manager </a:t>
            </a:r>
          </a:p>
        </p:txBody>
      </p:sp>
      <p:sp>
        <p:nvSpPr>
          <p:cNvPr id="7" name="TextBox 6">
            <a:extLst>
              <a:ext uri="{FF2B5EF4-FFF2-40B4-BE49-F238E27FC236}">
                <a16:creationId xmlns:a16="http://schemas.microsoft.com/office/drawing/2014/main" id="{DA400E8D-539E-49D3-A16C-CB93D2F0054A}"/>
              </a:ext>
            </a:extLst>
          </p:cNvPr>
          <p:cNvSpPr txBox="1"/>
          <p:nvPr/>
        </p:nvSpPr>
        <p:spPr>
          <a:xfrm>
            <a:off x="3213683" y="6083559"/>
            <a:ext cx="8140115" cy="369332"/>
          </a:xfrm>
          <a:prstGeom prst="rect">
            <a:avLst/>
          </a:prstGeom>
          <a:noFill/>
          <a:ln>
            <a:solidFill>
              <a:schemeClr val="tx1"/>
            </a:solidFill>
          </a:ln>
        </p:spPr>
        <p:txBody>
          <a:bodyPr wrap="square" rtlCol="0">
            <a:spAutoFit/>
          </a:bodyPr>
          <a:lstStyle/>
          <a:p>
            <a:r>
              <a:rPr lang="en-GB" dirty="0"/>
              <a:t>Reports Into – WDCO Board (Regeneration)</a:t>
            </a:r>
          </a:p>
        </p:txBody>
      </p:sp>
    </p:spTree>
    <p:extLst>
      <p:ext uri="{BB962C8B-B14F-4D97-AF65-F5344CB8AC3E}">
        <p14:creationId xmlns:p14="http://schemas.microsoft.com/office/powerpoint/2010/main" val="3757392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3B35B-9D15-460F-8811-FCCD69FA4660}"/>
              </a:ext>
            </a:extLst>
          </p:cNvPr>
          <p:cNvSpPr>
            <a:spLocks noGrp="1"/>
          </p:cNvSpPr>
          <p:nvPr>
            <p:ph type="title"/>
          </p:nvPr>
        </p:nvSpPr>
        <p:spPr>
          <a:xfrm>
            <a:off x="838200" y="365126"/>
            <a:ext cx="10515600" cy="903838"/>
          </a:xfrm>
          <a:solidFill>
            <a:schemeClr val="accent2"/>
          </a:solidFill>
          <a:ln w="19050">
            <a:solidFill>
              <a:schemeClr val="accent2">
                <a:lumMod val="50000"/>
              </a:schemeClr>
            </a:solidFill>
          </a:ln>
        </p:spPr>
        <p:txBody>
          <a:bodyPr/>
          <a:lstStyle/>
          <a:p>
            <a:pPr algn="ctr"/>
            <a:r>
              <a:rPr lang="en-GB" b="1" dirty="0">
                <a:solidFill>
                  <a:schemeClr val="bg1"/>
                </a:solidFill>
              </a:rPr>
              <a:t>Communications Meeting</a:t>
            </a:r>
          </a:p>
        </p:txBody>
      </p:sp>
      <p:sp>
        <p:nvSpPr>
          <p:cNvPr id="3" name="Content Placeholder 2">
            <a:extLst>
              <a:ext uri="{FF2B5EF4-FFF2-40B4-BE49-F238E27FC236}">
                <a16:creationId xmlns:a16="http://schemas.microsoft.com/office/drawing/2014/main" id="{CF63AEE8-DA0A-4A5E-843F-0CFC48E3ACE1}"/>
              </a:ext>
            </a:extLst>
          </p:cNvPr>
          <p:cNvSpPr>
            <a:spLocks noGrp="1"/>
          </p:cNvSpPr>
          <p:nvPr>
            <p:ph idx="1"/>
          </p:nvPr>
        </p:nvSpPr>
        <p:spPr>
          <a:xfrm>
            <a:off x="838200" y="1455577"/>
            <a:ext cx="5302142" cy="4394718"/>
          </a:xfrm>
          <a:ln>
            <a:solidFill>
              <a:schemeClr val="tx2">
                <a:lumMod val="75000"/>
              </a:schemeClr>
            </a:solidFill>
          </a:ln>
        </p:spPr>
        <p:txBody>
          <a:bodyPr/>
          <a:lstStyle/>
          <a:p>
            <a:pPr marL="0" indent="0">
              <a:buNone/>
            </a:pPr>
            <a:r>
              <a:rPr lang="en-GB" dirty="0"/>
              <a:t>Purpose</a:t>
            </a:r>
          </a:p>
          <a:p>
            <a:pPr marL="0" indent="0">
              <a:buNone/>
            </a:pPr>
            <a:r>
              <a:rPr lang="en-GB" sz="2000" dirty="0"/>
              <a:t>Updates from all partners and forward planning of events and communications to residents.</a:t>
            </a:r>
          </a:p>
          <a:p>
            <a:pPr marL="0" indent="0">
              <a:buNone/>
            </a:pPr>
            <a:endParaRPr lang="en-GB" dirty="0"/>
          </a:p>
        </p:txBody>
      </p:sp>
      <p:sp>
        <p:nvSpPr>
          <p:cNvPr id="5" name="Content Placeholder 2">
            <a:extLst>
              <a:ext uri="{FF2B5EF4-FFF2-40B4-BE49-F238E27FC236}">
                <a16:creationId xmlns:a16="http://schemas.microsoft.com/office/drawing/2014/main" id="{BBE06D48-FBFE-4B8B-850B-6FFD26D99BC5}"/>
              </a:ext>
            </a:extLst>
          </p:cNvPr>
          <p:cNvSpPr txBox="1">
            <a:spLocks/>
          </p:cNvSpPr>
          <p:nvPr/>
        </p:nvSpPr>
        <p:spPr>
          <a:xfrm>
            <a:off x="6269374" y="2080469"/>
            <a:ext cx="5084426" cy="3769825"/>
          </a:xfrm>
          <a:prstGeom prst="rect">
            <a:avLst/>
          </a:prstGeom>
          <a:ln>
            <a:solidFill>
              <a:schemeClr val="tx2">
                <a:lumMod val="75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Attendees</a:t>
            </a:r>
          </a:p>
          <a:p>
            <a:r>
              <a:rPr lang="en-GB" sz="2000" dirty="0"/>
              <a:t>WDCO Reps </a:t>
            </a:r>
          </a:p>
          <a:p>
            <a:r>
              <a:rPr lang="en-GB" sz="2000" dirty="0"/>
              <a:t>Berkeley Homes Development Manager</a:t>
            </a:r>
          </a:p>
          <a:p>
            <a:r>
              <a:rPr lang="en-US" sz="2000" dirty="0"/>
              <a:t>N</a:t>
            </a:r>
            <a:r>
              <a:rPr lang="en-GB" sz="2000" dirty="0"/>
              <a:t>HG Regen</a:t>
            </a:r>
          </a:p>
          <a:p>
            <a:r>
              <a:rPr lang="en-US" sz="2000" dirty="0"/>
              <a:t>L</a:t>
            </a:r>
            <a:r>
              <a:rPr lang="en-GB" sz="2000" dirty="0"/>
              <a:t>BH Regen</a:t>
            </a:r>
          </a:p>
        </p:txBody>
      </p:sp>
      <p:sp>
        <p:nvSpPr>
          <p:cNvPr id="6" name="TextBox 5">
            <a:extLst>
              <a:ext uri="{FF2B5EF4-FFF2-40B4-BE49-F238E27FC236}">
                <a16:creationId xmlns:a16="http://schemas.microsoft.com/office/drawing/2014/main" id="{0A895FE1-6D51-4495-A288-F7B2F89CCE01}"/>
              </a:ext>
            </a:extLst>
          </p:cNvPr>
          <p:cNvSpPr txBox="1"/>
          <p:nvPr/>
        </p:nvSpPr>
        <p:spPr>
          <a:xfrm>
            <a:off x="838200" y="6083559"/>
            <a:ext cx="2299283" cy="369332"/>
          </a:xfrm>
          <a:prstGeom prst="rect">
            <a:avLst/>
          </a:prstGeom>
          <a:noFill/>
          <a:ln>
            <a:solidFill>
              <a:schemeClr val="tx1"/>
            </a:solidFill>
          </a:ln>
        </p:spPr>
        <p:txBody>
          <a:bodyPr wrap="square" rtlCol="0">
            <a:spAutoFit/>
          </a:bodyPr>
          <a:lstStyle/>
          <a:p>
            <a:r>
              <a:rPr lang="en-GB" dirty="0"/>
              <a:t>Frequency - Monthly</a:t>
            </a:r>
          </a:p>
        </p:txBody>
      </p:sp>
      <p:sp>
        <p:nvSpPr>
          <p:cNvPr id="4" name="TextBox 3">
            <a:extLst>
              <a:ext uri="{FF2B5EF4-FFF2-40B4-BE49-F238E27FC236}">
                <a16:creationId xmlns:a16="http://schemas.microsoft.com/office/drawing/2014/main" id="{A4D0D5F7-6CBA-4384-885D-5B72146E6B18}"/>
              </a:ext>
            </a:extLst>
          </p:cNvPr>
          <p:cNvSpPr txBox="1"/>
          <p:nvPr/>
        </p:nvSpPr>
        <p:spPr>
          <a:xfrm>
            <a:off x="6269373" y="1455577"/>
            <a:ext cx="5084425" cy="523220"/>
          </a:xfrm>
          <a:prstGeom prst="rect">
            <a:avLst/>
          </a:prstGeom>
          <a:noFill/>
          <a:ln>
            <a:solidFill>
              <a:schemeClr val="tx1"/>
            </a:solidFill>
          </a:ln>
        </p:spPr>
        <p:txBody>
          <a:bodyPr wrap="square" rtlCol="0">
            <a:spAutoFit/>
          </a:bodyPr>
          <a:lstStyle/>
          <a:p>
            <a:r>
              <a:rPr lang="en-GB" sz="2800" dirty="0"/>
              <a:t>Chair - Revolving</a:t>
            </a:r>
          </a:p>
        </p:txBody>
      </p:sp>
      <p:sp>
        <p:nvSpPr>
          <p:cNvPr id="7" name="TextBox 6">
            <a:extLst>
              <a:ext uri="{FF2B5EF4-FFF2-40B4-BE49-F238E27FC236}">
                <a16:creationId xmlns:a16="http://schemas.microsoft.com/office/drawing/2014/main" id="{DA400E8D-539E-49D3-A16C-CB93D2F0054A}"/>
              </a:ext>
            </a:extLst>
          </p:cNvPr>
          <p:cNvSpPr txBox="1"/>
          <p:nvPr/>
        </p:nvSpPr>
        <p:spPr>
          <a:xfrm>
            <a:off x="3213683" y="6083559"/>
            <a:ext cx="8140115" cy="369332"/>
          </a:xfrm>
          <a:prstGeom prst="rect">
            <a:avLst/>
          </a:prstGeom>
          <a:noFill/>
          <a:ln>
            <a:solidFill>
              <a:schemeClr val="tx1"/>
            </a:solidFill>
          </a:ln>
        </p:spPr>
        <p:txBody>
          <a:bodyPr wrap="square" rtlCol="0">
            <a:spAutoFit/>
          </a:bodyPr>
          <a:lstStyle/>
          <a:p>
            <a:r>
              <a:rPr lang="en-GB" dirty="0"/>
              <a:t>Reports Into – WDCO Board (Regeneration)</a:t>
            </a:r>
          </a:p>
        </p:txBody>
      </p:sp>
    </p:spTree>
    <p:extLst>
      <p:ext uri="{BB962C8B-B14F-4D97-AF65-F5344CB8AC3E}">
        <p14:creationId xmlns:p14="http://schemas.microsoft.com/office/powerpoint/2010/main" val="9957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3B35B-9D15-460F-8811-FCCD69FA4660}"/>
              </a:ext>
            </a:extLst>
          </p:cNvPr>
          <p:cNvSpPr>
            <a:spLocks noGrp="1"/>
          </p:cNvSpPr>
          <p:nvPr>
            <p:ph type="title"/>
          </p:nvPr>
        </p:nvSpPr>
        <p:spPr>
          <a:xfrm>
            <a:off x="838200" y="365126"/>
            <a:ext cx="10515600" cy="903838"/>
          </a:xfrm>
          <a:solidFill>
            <a:schemeClr val="accent2"/>
          </a:solidFill>
          <a:ln w="19050">
            <a:solidFill>
              <a:schemeClr val="accent2">
                <a:lumMod val="50000"/>
              </a:schemeClr>
            </a:solidFill>
          </a:ln>
        </p:spPr>
        <p:txBody>
          <a:bodyPr/>
          <a:lstStyle/>
          <a:p>
            <a:pPr algn="ctr"/>
            <a:r>
              <a:rPr lang="en-GB" dirty="0">
                <a:solidFill>
                  <a:schemeClr val="bg1"/>
                </a:solidFill>
              </a:rPr>
              <a:t>District Heat Network</a:t>
            </a:r>
          </a:p>
        </p:txBody>
      </p:sp>
      <p:sp>
        <p:nvSpPr>
          <p:cNvPr id="3" name="Content Placeholder 2">
            <a:extLst>
              <a:ext uri="{FF2B5EF4-FFF2-40B4-BE49-F238E27FC236}">
                <a16:creationId xmlns:a16="http://schemas.microsoft.com/office/drawing/2014/main" id="{CF63AEE8-DA0A-4A5E-843F-0CFC48E3ACE1}"/>
              </a:ext>
            </a:extLst>
          </p:cNvPr>
          <p:cNvSpPr>
            <a:spLocks noGrp="1"/>
          </p:cNvSpPr>
          <p:nvPr>
            <p:ph idx="1"/>
          </p:nvPr>
        </p:nvSpPr>
        <p:spPr>
          <a:xfrm>
            <a:off x="838200" y="1455577"/>
            <a:ext cx="5302142" cy="4394718"/>
          </a:xfrm>
          <a:ln>
            <a:solidFill>
              <a:schemeClr val="tx2">
                <a:lumMod val="75000"/>
              </a:schemeClr>
            </a:solidFill>
          </a:ln>
        </p:spPr>
        <p:txBody>
          <a:bodyPr/>
          <a:lstStyle/>
          <a:p>
            <a:pPr marL="0" indent="0">
              <a:buNone/>
            </a:pPr>
            <a:r>
              <a:rPr lang="en-GB" dirty="0"/>
              <a:t>Purpose</a:t>
            </a:r>
          </a:p>
          <a:p>
            <a:r>
              <a:rPr lang="en-GB" sz="2000" dirty="0"/>
              <a:t>Forum for any District Heat Network regeneration updates and discussion</a:t>
            </a:r>
          </a:p>
          <a:p>
            <a:r>
              <a:rPr lang="en-GB" sz="2000" dirty="0"/>
              <a:t>Review progress on formation of CIC</a:t>
            </a:r>
          </a:p>
          <a:p>
            <a:r>
              <a:rPr lang="en-US" sz="2000" dirty="0"/>
              <a:t>Listen to l</a:t>
            </a:r>
            <a:r>
              <a:rPr lang="en-GB" sz="2000" dirty="0"/>
              <a:t>ived experience</a:t>
            </a:r>
          </a:p>
          <a:p>
            <a:r>
              <a:rPr lang="en-US" sz="2000" dirty="0"/>
              <a:t>L</a:t>
            </a:r>
            <a:r>
              <a:rPr lang="en-GB" sz="2000" dirty="0"/>
              <a:t>earning and listening</a:t>
            </a:r>
          </a:p>
          <a:p>
            <a:pPr marL="0" indent="0">
              <a:buNone/>
            </a:pPr>
            <a:endParaRPr lang="en-GB" sz="2400" dirty="0"/>
          </a:p>
          <a:p>
            <a:pPr marL="0" indent="0">
              <a:buNone/>
            </a:pPr>
            <a:endParaRPr lang="en-GB" dirty="0"/>
          </a:p>
        </p:txBody>
      </p:sp>
      <p:sp>
        <p:nvSpPr>
          <p:cNvPr id="5" name="Content Placeholder 2">
            <a:extLst>
              <a:ext uri="{FF2B5EF4-FFF2-40B4-BE49-F238E27FC236}">
                <a16:creationId xmlns:a16="http://schemas.microsoft.com/office/drawing/2014/main" id="{BBE06D48-FBFE-4B8B-850B-6FFD26D99BC5}"/>
              </a:ext>
            </a:extLst>
          </p:cNvPr>
          <p:cNvSpPr txBox="1">
            <a:spLocks/>
          </p:cNvSpPr>
          <p:nvPr/>
        </p:nvSpPr>
        <p:spPr>
          <a:xfrm>
            <a:off x="6269374" y="2080469"/>
            <a:ext cx="5084426" cy="3769825"/>
          </a:xfrm>
          <a:prstGeom prst="rect">
            <a:avLst/>
          </a:prstGeom>
          <a:ln>
            <a:solidFill>
              <a:schemeClr val="tx2">
                <a:lumMod val="75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Attendees</a:t>
            </a:r>
          </a:p>
          <a:p>
            <a:pPr marL="0" indent="0">
              <a:buFont typeface="Arial" panose="020B0604020202020204" pitchFamily="34" charset="0"/>
              <a:buNone/>
            </a:pPr>
            <a:r>
              <a:rPr lang="en-US" sz="2400" dirty="0"/>
              <a:t>L</a:t>
            </a:r>
            <a:r>
              <a:rPr lang="en-GB" sz="2400" dirty="0"/>
              <a:t>BH Regen</a:t>
            </a:r>
          </a:p>
          <a:p>
            <a:pPr marL="0" indent="0">
              <a:buFont typeface="Arial" panose="020B0604020202020204" pitchFamily="34" charset="0"/>
              <a:buNone/>
            </a:pPr>
            <a:r>
              <a:rPr lang="en-US" sz="2400" dirty="0"/>
              <a:t>N</a:t>
            </a:r>
            <a:r>
              <a:rPr lang="en-GB" sz="2400" dirty="0"/>
              <a:t>HG Regen</a:t>
            </a:r>
          </a:p>
          <a:p>
            <a:pPr marL="0" indent="0">
              <a:buFont typeface="Arial" panose="020B0604020202020204" pitchFamily="34" charset="0"/>
              <a:buNone/>
            </a:pPr>
            <a:r>
              <a:rPr lang="en-US" sz="2400" dirty="0"/>
              <a:t>B</a:t>
            </a:r>
            <a:r>
              <a:rPr lang="en-GB" sz="2400" dirty="0"/>
              <a:t>H Regen</a:t>
            </a:r>
          </a:p>
          <a:p>
            <a:pPr marL="0" indent="0">
              <a:buFont typeface="Arial" panose="020B0604020202020204" pitchFamily="34" charset="0"/>
              <a:buNone/>
            </a:pPr>
            <a:r>
              <a:rPr lang="en-US" sz="2400" dirty="0"/>
              <a:t>E</a:t>
            </a:r>
            <a:r>
              <a:rPr lang="en-GB" sz="2400" dirty="0" err="1"/>
              <a:t>xpedition</a:t>
            </a:r>
            <a:endParaRPr lang="en-GB" sz="2400" dirty="0"/>
          </a:p>
          <a:p>
            <a:pPr marL="0" indent="0">
              <a:buFont typeface="Arial" panose="020B0604020202020204" pitchFamily="34" charset="0"/>
              <a:buNone/>
            </a:pPr>
            <a:r>
              <a:rPr lang="en-US" sz="2400" dirty="0"/>
              <a:t>W</a:t>
            </a:r>
            <a:r>
              <a:rPr lang="en-GB" sz="2400" dirty="0"/>
              <a:t>DCO Working Group</a:t>
            </a:r>
          </a:p>
          <a:p>
            <a:pPr marL="0" indent="0">
              <a:buFont typeface="Arial" panose="020B0604020202020204" pitchFamily="34" charset="0"/>
              <a:buNone/>
            </a:pPr>
            <a:r>
              <a:rPr lang="en-US" sz="2400" dirty="0"/>
              <a:t>W</a:t>
            </a:r>
            <a:r>
              <a:rPr lang="en-GB" sz="2400" dirty="0" err="1"/>
              <a:t>ard</a:t>
            </a:r>
            <a:r>
              <a:rPr lang="en-GB" sz="2400" dirty="0"/>
              <a:t> Councillors</a:t>
            </a:r>
          </a:p>
        </p:txBody>
      </p:sp>
      <p:sp>
        <p:nvSpPr>
          <p:cNvPr id="6" name="TextBox 5">
            <a:extLst>
              <a:ext uri="{FF2B5EF4-FFF2-40B4-BE49-F238E27FC236}">
                <a16:creationId xmlns:a16="http://schemas.microsoft.com/office/drawing/2014/main" id="{0A895FE1-6D51-4495-A288-F7B2F89CCE01}"/>
              </a:ext>
            </a:extLst>
          </p:cNvPr>
          <p:cNvSpPr txBox="1"/>
          <p:nvPr/>
        </p:nvSpPr>
        <p:spPr>
          <a:xfrm>
            <a:off x="838200" y="6083559"/>
            <a:ext cx="2299283" cy="369332"/>
          </a:xfrm>
          <a:prstGeom prst="rect">
            <a:avLst/>
          </a:prstGeom>
          <a:noFill/>
          <a:ln>
            <a:solidFill>
              <a:schemeClr val="tx1"/>
            </a:solidFill>
          </a:ln>
        </p:spPr>
        <p:txBody>
          <a:bodyPr wrap="square" rtlCol="0">
            <a:spAutoFit/>
          </a:bodyPr>
          <a:lstStyle/>
          <a:p>
            <a:r>
              <a:rPr lang="en-GB" dirty="0"/>
              <a:t>Frequency – </a:t>
            </a:r>
            <a:r>
              <a:rPr lang="en-GB" sz="1400" dirty="0"/>
              <a:t>As Required</a:t>
            </a:r>
            <a:endParaRPr lang="en-GB" dirty="0"/>
          </a:p>
        </p:txBody>
      </p:sp>
      <p:sp>
        <p:nvSpPr>
          <p:cNvPr id="4" name="TextBox 3">
            <a:extLst>
              <a:ext uri="{FF2B5EF4-FFF2-40B4-BE49-F238E27FC236}">
                <a16:creationId xmlns:a16="http://schemas.microsoft.com/office/drawing/2014/main" id="{A4D0D5F7-6CBA-4384-885D-5B72146E6B18}"/>
              </a:ext>
            </a:extLst>
          </p:cNvPr>
          <p:cNvSpPr txBox="1"/>
          <p:nvPr/>
        </p:nvSpPr>
        <p:spPr>
          <a:xfrm>
            <a:off x="6269373" y="1455577"/>
            <a:ext cx="5084425" cy="523220"/>
          </a:xfrm>
          <a:prstGeom prst="rect">
            <a:avLst/>
          </a:prstGeom>
          <a:noFill/>
          <a:ln>
            <a:solidFill>
              <a:schemeClr val="tx1"/>
            </a:solidFill>
          </a:ln>
        </p:spPr>
        <p:txBody>
          <a:bodyPr wrap="square" rtlCol="0">
            <a:spAutoFit/>
          </a:bodyPr>
          <a:lstStyle/>
          <a:p>
            <a:r>
              <a:rPr lang="en-GB" sz="2800" dirty="0"/>
              <a:t>Chair – Nicola Hudson (LBH)</a:t>
            </a:r>
          </a:p>
        </p:txBody>
      </p:sp>
      <p:sp>
        <p:nvSpPr>
          <p:cNvPr id="7" name="TextBox 6">
            <a:extLst>
              <a:ext uri="{FF2B5EF4-FFF2-40B4-BE49-F238E27FC236}">
                <a16:creationId xmlns:a16="http://schemas.microsoft.com/office/drawing/2014/main" id="{DA400E8D-539E-49D3-A16C-CB93D2F0054A}"/>
              </a:ext>
            </a:extLst>
          </p:cNvPr>
          <p:cNvSpPr txBox="1"/>
          <p:nvPr/>
        </p:nvSpPr>
        <p:spPr>
          <a:xfrm>
            <a:off x="3213683" y="6083559"/>
            <a:ext cx="8140115" cy="369332"/>
          </a:xfrm>
          <a:prstGeom prst="rect">
            <a:avLst/>
          </a:prstGeom>
          <a:noFill/>
          <a:ln>
            <a:solidFill>
              <a:schemeClr val="tx1"/>
            </a:solidFill>
          </a:ln>
        </p:spPr>
        <p:txBody>
          <a:bodyPr wrap="square" rtlCol="0">
            <a:spAutoFit/>
          </a:bodyPr>
          <a:lstStyle/>
          <a:p>
            <a:r>
              <a:rPr lang="en-GB" dirty="0"/>
              <a:t>Reports Into - WDCO Board (Regeneration)</a:t>
            </a:r>
          </a:p>
        </p:txBody>
      </p:sp>
    </p:spTree>
    <p:extLst>
      <p:ext uri="{BB962C8B-B14F-4D97-AF65-F5344CB8AC3E}">
        <p14:creationId xmlns:p14="http://schemas.microsoft.com/office/powerpoint/2010/main" val="2137524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3B35B-9D15-460F-8811-FCCD69FA4660}"/>
              </a:ext>
            </a:extLst>
          </p:cNvPr>
          <p:cNvSpPr>
            <a:spLocks noGrp="1"/>
          </p:cNvSpPr>
          <p:nvPr>
            <p:ph type="title"/>
          </p:nvPr>
        </p:nvSpPr>
        <p:spPr>
          <a:xfrm>
            <a:off x="838200" y="365126"/>
            <a:ext cx="10515600" cy="903838"/>
          </a:xfrm>
          <a:solidFill>
            <a:schemeClr val="accent2"/>
          </a:solidFill>
          <a:ln w="19050">
            <a:solidFill>
              <a:schemeClr val="accent2">
                <a:lumMod val="50000"/>
              </a:schemeClr>
            </a:solidFill>
          </a:ln>
        </p:spPr>
        <p:txBody>
          <a:bodyPr/>
          <a:lstStyle/>
          <a:p>
            <a:pPr algn="ctr"/>
            <a:r>
              <a:rPr lang="en-GB" b="1" dirty="0">
                <a:solidFill>
                  <a:schemeClr val="bg1"/>
                </a:solidFill>
              </a:rPr>
              <a:t>Seven Sisters Road Working Group</a:t>
            </a:r>
          </a:p>
        </p:txBody>
      </p:sp>
      <p:sp>
        <p:nvSpPr>
          <p:cNvPr id="3" name="Content Placeholder 2">
            <a:extLst>
              <a:ext uri="{FF2B5EF4-FFF2-40B4-BE49-F238E27FC236}">
                <a16:creationId xmlns:a16="http://schemas.microsoft.com/office/drawing/2014/main" id="{CF63AEE8-DA0A-4A5E-843F-0CFC48E3ACE1}"/>
              </a:ext>
            </a:extLst>
          </p:cNvPr>
          <p:cNvSpPr>
            <a:spLocks noGrp="1"/>
          </p:cNvSpPr>
          <p:nvPr>
            <p:ph idx="1"/>
          </p:nvPr>
        </p:nvSpPr>
        <p:spPr>
          <a:xfrm>
            <a:off x="838200" y="1455577"/>
            <a:ext cx="5302142" cy="4394718"/>
          </a:xfrm>
          <a:ln>
            <a:solidFill>
              <a:schemeClr val="tx2">
                <a:lumMod val="75000"/>
              </a:schemeClr>
            </a:solidFill>
          </a:ln>
        </p:spPr>
        <p:txBody>
          <a:bodyPr/>
          <a:lstStyle/>
          <a:p>
            <a:pPr marL="0" indent="0">
              <a:buNone/>
            </a:pPr>
            <a:r>
              <a:rPr lang="en-GB" dirty="0"/>
              <a:t>Purpose</a:t>
            </a:r>
          </a:p>
          <a:p>
            <a:pPr lvl="0"/>
            <a:r>
              <a:rPr lang="en-GB" sz="2000" dirty="0">
                <a:solidFill>
                  <a:prstClr val="black"/>
                </a:solidFill>
              </a:rPr>
              <a:t>Forum for any Seven Sisters Road regeneration updates and discussion</a:t>
            </a:r>
          </a:p>
          <a:p>
            <a:pPr lvl="0"/>
            <a:r>
              <a:rPr lang="en-GB" sz="2000" dirty="0">
                <a:solidFill>
                  <a:prstClr val="black"/>
                </a:solidFill>
              </a:rPr>
              <a:t>Review progress on plans for SSR</a:t>
            </a:r>
          </a:p>
          <a:p>
            <a:pPr lvl="0"/>
            <a:r>
              <a:rPr lang="en-US" sz="2000" dirty="0">
                <a:solidFill>
                  <a:prstClr val="black"/>
                </a:solidFill>
              </a:rPr>
              <a:t>Listen to l</a:t>
            </a:r>
            <a:r>
              <a:rPr lang="en-GB" sz="2000" dirty="0">
                <a:solidFill>
                  <a:prstClr val="black"/>
                </a:solidFill>
              </a:rPr>
              <a:t>ived experience</a:t>
            </a:r>
          </a:p>
          <a:p>
            <a:pPr lvl="0"/>
            <a:r>
              <a:rPr lang="en-US" sz="2000" dirty="0">
                <a:solidFill>
                  <a:prstClr val="black"/>
                </a:solidFill>
              </a:rPr>
              <a:t>L</a:t>
            </a:r>
            <a:r>
              <a:rPr lang="en-GB" sz="2000" dirty="0">
                <a:solidFill>
                  <a:prstClr val="black"/>
                </a:solidFill>
              </a:rPr>
              <a:t>earning and listening</a:t>
            </a:r>
          </a:p>
          <a:p>
            <a:pPr marL="0" indent="0">
              <a:buNone/>
            </a:pPr>
            <a:endParaRPr lang="en-GB" dirty="0"/>
          </a:p>
        </p:txBody>
      </p:sp>
      <p:sp>
        <p:nvSpPr>
          <p:cNvPr id="5" name="Content Placeholder 2">
            <a:extLst>
              <a:ext uri="{FF2B5EF4-FFF2-40B4-BE49-F238E27FC236}">
                <a16:creationId xmlns:a16="http://schemas.microsoft.com/office/drawing/2014/main" id="{BBE06D48-FBFE-4B8B-850B-6FFD26D99BC5}"/>
              </a:ext>
            </a:extLst>
          </p:cNvPr>
          <p:cNvSpPr txBox="1">
            <a:spLocks/>
          </p:cNvSpPr>
          <p:nvPr/>
        </p:nvSpPr>
        <p:spPr>
          <a:xfrm>
            <a:off x="6269374" y="2080469"/>
            <a:ext cx="5084426" cy="3769825"/>
          </a:xfrm>
          <a:prstGeom prst="rect">
            <a:avLst/>
          </a:prstGeom>
          <a:ln>
            <a:solidFill>
              <a:schemeClr val="tx2">
                <a:lumMod val="75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Attendees</a:t>
            </a:r>
          </a:p>
          <a:p>
            <a:r>
              <a:rPr lang="en-GB" sz="1800" dirty="0"/>
              <a:t>Hackney Highways</a:t>
            </a:r>
          </a:p>
          <a:p>
            <a:r>
              <a:rPr lang="en-GB" sz="1800" dirty="0"/>
              <a:t>Berkeley Homes (Development Team)</a:t>
            </a:r>
          </a:p>
          <a:p>
            <a:r>
              <a:rPr lang="en-GB" sz="1800" dirty="0"/>
              <a:t>TfL</a:t>
            </a:r>
          </a:p>
          <a:p>
            <a:r>
              <a:rPr lang="en-GB" sz="1800" dirty="0"/>
              <a:t>Hackney Regen Team</a:t>
            </a:r>
          </a:p>
          <a:p>
            <a:r>
              <a:rPr lang="en-GB" sz="1800" dirty="0"/>
              <a:t>WDCO </a:t>
            </a:r>
          </a:p>
          <a:p>
            <a:r>
              <a:rPr lang="en-GB" sz="1800" dirty="0"/>
              <a:t>NHG </a:t>
            </a:r>
          </a:p>
          <a:p>
            <a:endParaRPr lang="en-GB" sz="1800" dirty="0"/>
          </a:p>
          <a:p>
            <a:pPr marL="0" indent="0">
              <a:buFont typeface="Arial" panose="020B0604020202020204" pitchFamily="34" charset="0"/>
              <a:buNone/>
            </a:pPr>
            <a:endParaRPr lang="en-GB" dirty="0"/>
          </a:p>
        </p:txBody>
      </p:sp>
      <p:sp>
        <p:nvSpPr>
          <p:cNvPr id="6" name="TextBox 5">
            <a:extLst>
              <a:ext uri="{FF2B5EF4-FFF2-40B4-BE49-F238E27FC236}">
                <a16:creationId xmlns:a16="http://schemas.microsoft.com/office/drawing/2014/main" id="{0A895FE1-6D51-4495-A288-F7B2F89CCE01}"/>
              </a:ext>
            </a:extLst>
          </p:cNvPr>
          <p:cNvSpPr txBox="1"/>
          <p:nvPr/>
        </p:nvSpPr>
        <p:spPr>
          <a:xfrm>
            <a:off x="838200" y="6083559"/>
            <a:ext cx="2299283" cy="369332"/>
          </a:xfrm>
          <a:prstGeom prst="rect">
            <a:avLst/>
          </a:prstGeom>
          <a:noFill/>
          <a:ln>
            <a:solidFill>
              <a:schemeClr val="tx1"/>
            </a:solidFill>
          </a:ln>
        </p:spPr>
        <p:txBody>
          <a:bodyPr wrap="square" rtlCol="0">
            <a:spAutoFit/>
          </a:bodyPr>
          <a:lstStyle/>
          <a:p>
            <a:r>
              <a:rPr lang="en-GB" dirty="0"/>
              <a:t>Frequency -</a:t>
            </a:r>
            <a:r>
              <a:rPr lang="en-GB" sz="1400" dirty="0">
                <a:solidFill>
                  <a:prstClr val="black"/>
                </a:solidFill>
              </a:rPr>
              <a:t> As Required</a:t>
            </a:r>
            <a:r>
              <a:rPr lang="en-GB" dirty="0"/>
              <a:t>  </a:t>
            </a:r>
          </a:p>
        </p:txBody>
      </p:sp>
      <p:sp>
        <p:nvSpPr>
          <p:cNvPr id="4" name="TextBox 3">
            <a:extLst>
              <a:ext uri="{FF2B5EF4-FFF2-40B4-BE49-F238E27FC236}">
                <a16:creationId xmlns:a16="http://schemas.microsoft.com/office/drawing/2014/main" id="{A4D0D5F7-6CBA-4384-885D-5B72146E6B18}"/>
              </a:ext>
            </a:extLst>
          </p:cNvPr>
          <p:cNvSpPr txBox="1"/>
          <p:nvPr/>
        </p:nvSpPr>
        <p:spPr>
          <a:xfrm>
            <a:off x="6269373" y="1455577"/>
            <a:ext cx="5084425" cy="523220"/>
          </a:xfrm>
          <a:prstGeom prst="rect">
            <a:avLst/>
          </a:prstGeom>
          <a:noFill/>
          <a:ln>
            <a:solidFill>
              <a:schemeClr val="tx1"/>
            </a:solidFill>
          </a:ln>
        </p:spPr>
        <p:txBody>
          <a:bodyPr wrap="square" rtlCol="0">
            <a:spAutoFit/>
          </a:bodyPr>
          <a:lstStyle/>
          <a:p>
            <a:r>
              <a:rPr lang="en-GB" sz="2800" dirty="0"/>
              <a:t>Chair </a:t>
            </a:r>
            <a:r>
              <a:rPr lang="en-GB" dirty="0"/>
              <a:t>Tyler Linton LBH Head of Highways</a:t>
            </a:r>
            <a:endParaRPr lang="en-GB" sz="2800" dirty="0"/>
          </a:p>
        </p:txBody>
      </p:sp>
      <p:sp>
        <p:nvSpPr>
          <p:cNvPr id="7" name="TextBox 6">
            <a:extLst>
              <a:ext uri="{FF2B5EF4-FFF2-40B4-BE49-F238E27FC236}">
                <a16:creationId xmlns:a16="http://schemas.microsoft.com/office/drawing/2014/main" id="{DA400E8D-539E-49D3-A16C-CB93D2F0054A}"/>
              </a:ext>
            </a:extLst>
          </p:cNvPr>
          <p:cNvSpPr txBox="1"/>
          <p:nvPr/>
        </p:nvSpPr>
        <p:spPr>
          <a:xfrm>
            <a:off x="3213683" y="6083559"/>
            <a:ext cx="8140115" cy="369332"/>
          </a:xfrm>
          <a:prstGeom prst="rect">
            <a:avLst/>
          </a:prstGeom>
          <a:noFill/>
          <a:ln>
            <a:solidFill>
              <a:schemeClr val="tx1"/>
            </a:solidFill>
          </a:ln>
        </p:spPr>
        <p:txBody>
          <a:bodyPr wrap="square" rtlCol="0">
            <a:spAutoFit/>
          </a:bodyPr>
          <a:lstStyle/>
          <a:p>
            <a:r>
              <a:rPr lang="en-GB" dirty="0"/>
              <a:t>Reports Into – WDCO Board (Regeneration)</a:t>
            </a:r>
          </a:p>
        </p:txBody>
      </p:sp>
    </p:spTree>
    <p:extLst>
      <p:ext uri="{BB962C8B-B14F-4D97-AF65-F5344CB8AC3E}">
        <p14:creationId xmlns:p14="http://schemas.microsoft.com/office/powerpoint/2010/main" val="29372761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3B35B-9D15-460F-8811-FCCD69FA4660}"/>
              </a:ext>
            </a:extLst>
          </p:cNvPr>
          <p:cNvSpPr>
            <a:spLocks noGrp="1"/>
          </p:cNvSpPr>
          <p:nvPr>
            <p:ph type="title"/>
          </p:nvPr>
        </p:nvSpPr>
        <p:spPr>
          <a:xfrm>
            <a:off x="838200" y="365126"/>
            <a:ext cx="10515600" cy="903838"/>
          </a:xfrm>
          <a:solidFill>
            <a:schemeClr val="accent2"/>
          </a:solidFill>
          <a:ln w="19050">
            <a:solidFill>
              <a:schemeClr val="accent2">
                <a:lumMod val="50000"/>
              </a:schemeClr>
            </a:solidFill>
          </a:ln>
        </p:spPr>
        <p:txBody>
          <a:bodyPr/>
          <a:lstStyle/>
          <a:p>
            <a:pPr algn="ctr"/>
            <a:r>
              <a:rPr lang="en-US" b="1" dirty="0">
                <a:solidFill>
                  <a:schemeClr val="bg1"/>
                </a:solidFill>
              </a:rPr>
              <a:t>Cultural Working Group</a:t>
            </a:r>
            <a:endParaRPr lang="en-GB" b="1" dirty="0">
              <a:solidFill>
                <a:schemeClr val="bg1"/>
              </a:solidFill>
            </a:endParaRPr>
          </a:p>
        </p:txBody>
      </p:sp>
      <p:sp>
        <p:nvSpPr>
          <p:cNvPr id="3" name="Content Placeholder 2">
            <a:extLst>
              <a:ext uri="{FF2B5EF4-FFF2-40B4-BE49-F238E27FC236}">
                <a16:creationId xmlns:a16="http://schemas.microsoft.com/office/drawing/2014/main" id="{CF63AEE8-DA0A-4A5E-843F-0CFC48E3ACE1}"/>
              </a:ext>
            </a:extLst>
          </p:cNvPr>
          <p:cNvSpPr>
            <a:spLocks noGrp="1"/>
          </p:cNvSpPr>
          <p:nvPr>
            <p:ph idx="1"/>
          </p:nvPr>
        </p:nvSpPr>
        <p:spPr>
          <a:xfrm>
            <a:off x="838200" y="1455577"/>
            <a:ext cx="5302142" cy="4394718"/>
          </a:xfrm>
          <a:ln>
            <a:solidFill>
              <a:schemeClr val="tx2">
                <a:lumMod val="75000"/>
              </a:schemeClr>
            </a:solidFill>
          </a:ln>
        </p:spPr>
        <p:txBody>
          <a:bodyPr/>
          <a:lstStyle/>
          <a:p>
            <a:pPr marL="0" indent="0">
              <a:buNone/>
            </a:pPr>
            <a:r>
              <a:rPr lang="en-GB" dirty="0"/>
              <a:t>Purpose</a:t>
            </a:r>
          </a:p>
          <a:p>
            <a:pPr marL="0" indent="0">
              <a:buNone/>
            </a:pPr>
            <a:endParaRPr lang="en-GB" dirty="0"/>
          </a:p>
        </p:txBody>
      </p:sp>
      <p:sp>
        <p:nvSpPr>
          <p:cNvPr id="5" name="Content Placeholder 2">
            <a:extLst>
              <a:ext uri="{FF2B5EF4-FFF2-40B4-BE49-F238E27FC236}">
                <a16:creationId xmlns:a16="http://schemas.microsoft.com/office/drawing/2014/main" id="{BBE06D48-FBFE-4B8B-850B-6FFD26D99BC5}"/>
              </a:ext>
            </a:extLst>
          </p:cNvPr>
          <p:cNvSpPr txBox="1">
            <a:spLocks/>
          </p:cNvSpPr>
          <p:nvPr/>
        </p:nvSpPr>
        <p:spPr>
          <a:xfrm>
            <a:off x="6269374" y="2080469"/>
            <a:ext cx="5084426" cy="3769825"/>
          </a:xfrm>
          <a:prstGeom prst="rect">
            <a:avLst/>
          </a:prstGeom>
          <a:ln>
            <a:solidFill>
              <a:schemeClr val="tx2">
                <a:lumMod val="75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Attendees</a:t>
            </a:r>
          </a:p>
        </p:txBody>
      </p:sp>
      <p:sp>
        <p:nvSpPr>
          <p:cNvPr id="6" name="TextBox 5">
            <a:extLst>
              <a:ext uri="{FF2B5EF4-FFF2-40B4-BE49-F238E27FC236}">
                <a16:creationId xmlns:a16="http://schemas.microsoft.com/office/drawing/2014/main" id="{0A895FE1-6D51-4495-A288-F7B2F89CCE01}"/>
              </a:ext>
            </a:extLst>
          </p:cNvPr>
          <p:cNvSpPr txBox="1"/>
          <p:nvPr/>
        </p:nvSpPr>
        <p:spPr>
          <a:xfrm>
            <a:off x="838200" y="6083559"/>
            <a:ext cx="2299283" cy="369332"/>
          </a:xfrm>
          <a:prstGeom prst="rect">
            <a:avLst/>
          </a:prstGeom>
          <a:noFill/>
          <a:ln>
            <a:solidFill>
              <a:schemeClr val="tx1"/>
            </a:solidFill>
          </a:ln>
        </p:spPr>
        <p:txBody>
          <a:bodyPr wrap="square" rtlCol="0">
            <a:spAutoFit/>
          </a:bodyPr>
          <a:lstStyle/>
          <a:p>
            <a:r>
              <a:rPr lang="en-GB" dirty="0"/>
              <a:t>Frequency -</a:t>
            </a:r>
          </a:p>
        </p:txBody>
      </p:sp>
      <p:sp>
        <p:nvSpPr>
          <p:cNvPr id="4" name="TextBox 3">
            <a:extLst>
              <a:ext uri="{FF2B5EF4-FFF2-40B4-BE49-F238E27FC236}">
                <a16:creationId xmlns:a16="http://schemas.microsoft.com/office/drawing/2014/main" id="{A4D0D5F7-6CBA-4384-885D-5B72146E6B18}"/>
              </a:ext>
            </a:extLst>
          </p:cNvPr>
          <p:cNvSpPr txBox="1"/>
          <p:nvPr/>
        </p:nvSpPr>
        <p:spPr>
          <a:xfrm>
            <a:off x="6269373" y="1455577"/>
            <a:ext cx="5084425" cy="523220"/>
          </a:xfrm>
          <a:prstGeom prst="rect">
            <a:avLst/>
          </a:prstGeom>
          <a:noFill/>
          <a:ln>
            <a:solidFill>
              <a:schemeClr val="tx1"/>
            </a:solidFill>
          </a:ln>
        </p:spPr>
        <p:txBody>
          <a:bodyPr wrap="square" rtlCol="0">
            <a:spAutoFit/>
          </a:bodyPr>
          <a:lstStyle/>
          <a:p>
            <a:r>
              <a:rPr lang="en-GB" sz="2800" dirty="0"/>
              <a:t>Chair</a:t>
            </a:r>
          </a:p>
        </p:txBody>
      </p:sp>
      <p:sp>
        <p:nvSpPr>
          <p:cNvPr id="7" name="TextBox 6">
            <a:extLst>
              <a:ext uri="{FF2B5EF4-FFF2-40B4-BE49-F238E27FC236}">
                <a16:creationId xmlns:a16="http://schemas.microsoft.com/office/drawing/2014/main" id="{DA400E8D-539E-49D3-A16C-CB93D2F0054A}"/>
              </a:ext>
            </a:extLst>
          </p:cNvPr>
          <p:cNvSpPr txBox="1"/>
          <p:nvPr/>
        </p:nvSpPr>
        <p:spPr>
          <a:xfrm>
            <a:off x="3213683" y="6083559"/>
            <a:ext cx="8140115" cy="369332"/>
          </a:xfrm>
          <a:prstGeom prst="rect">
            <a:avLst/>
          </a:prstGeom>
          <a:noFill/>
          <a:ln>
            <a:solidFill>
              <a:schemeClr val="tx1"/>
            </a:solidFill>
          </a:ln>
        </p:spPr>
        <p:txBody>
          <a:bodyPr wrap="square" rtlCol="0">
            <a:spAutoFit/>
          </a:bodyPr>
          <a:lstStyle/>
          <a:p>
            <a:r>
              <a:rPr lang="en-GB" dirty="0"/>
              <a:t>Reports Into - WDCO Board (Regeneration)</a:t>
            </a:r>
          </a:p>
        </p:txBody>
      </p:sp>
    </p:spTree>
    <p:extLst>
      <p:ext uri="{BB962C8B-B14F-4D97-AF65-F5344CB8AC3E}">
        <p14:creationId xmlns:p14="http://schemas.microsoft.com/office/powerpoint/2010/main" val="3063751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27A0B-AAA1-411B-8312-882B82582AD2}"/>
              </a:ext>
            </a:extLst>
          </p:cNvPr>
          <p:cNvSpPr>
            <a:spLocks noGrp="1"/>
          </p:cNvSpPr>
          <p:nvPr>
            <p:ph type="title"/>
          </p:nvPr>
        </p:nvSpPr>
        <p:spPr>
          <a:xfrm>
            <a:off x="838200" y="2766218"/>
            <a:ext cx="10515600" cy="1325563"/>
          </a:xfrm>
          <a:solidFill>
            <a:schemeClr val="accent6">
              <a:lumMod val="50000"/>
            </a:schemeClr>
          </a:solidFill>
        </p:spPr>
        <p:txBody>
          <a:bodyPr>
            <a:normAutofit/>
          </a:bodyPr>
          <a:lstStyle/>
          <a:p>
            <a:pPr algn="ctr"/>
            <a:r>
              <a:rPr lang="en-GB" sz="6000" b="1" dirty="0">
                <a:solidFill>
                  <a:schemeClr val="bg1"/>
                </a:solidFill>
              </a:rPr>
              <a:t>OPERATIONAL</a:t>
            </a:r>
          </a:p>
        </p:txBody>
      </p:sp>
    </p:spTree>
    <p:extLst>
      <p:ext uri="{BB962C8B-B14F-4D97-AF65-F5344CB8AC3E}">
        <p14:creationId xmlns:p14="http://schemas.microsoft.com/office/powerpoint/2010/main" val="2281247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3B35B-9D15-460F-8811-FCCD69FA4660}"/>
              </a:ext>
            </a:extLst>
          </p:cNvPr>
          <p:cNvSpPr>
            <a:spLocks noGrp="1"/>
          </p:cNvSpPr>
          <p:nvPr>
            <p:ph type="title"/>
          </p:nvPr>
        </p:nvSpPr>
        <p:spPr>
          <a:xfrm>
            <a:off x="838200" y="365126"/>
            <a:ext cx="10515600" cy="903838"/>
          </a:xfrm>
          <a:solidFill>
            <a:schemeClr val="accent6">
              <a:lumMod val="60000"/>
              <a:lumOff val="40000"/>
            </a:schemeClr>
          </a:solidFill>
          <a:ln w="19050">
            <a:solidFill>
              <a:schemeClr val="accent6">
                <a:lumMod val="50000"/>
              </a:schemeClr>
            </a:solidFill>
          </a:ln>
        </p:spPr>
        <p:txBody>
          <a:bodyPr/>
          <a:lstStyle/>
          <a:p>
            <a:pPr algn="ctr"/>
            <a:r>
              <a:rPr lang="en-GB" b="1" dirty="0">
                <a:solidFill>
                  <a:schemeClr val="bg1"/>
                </a:solidFill>
              </a:rPr>
              <a:t>TRAs </a:t>
            </a:r>
          </a:p>
        </p:txBody>
      </p:sp>
      <p:sp>
        <p:nvSpPr>
          <p:cNvPr id="3" name="Content Placeholder 2">
            <a:extLst>
              <a:ext uri="{FF2B5EF4-FFF2-40B4-BE49-F238E27FC236}">
                <a16:creationId xmlns:a16="http://schemas.microsoft.com/office/drawing/2014/main" id="{CF63AEE8-DA0A-4A5E-843F-0CFC48E3ACE1}"/>
              </a:ext>
            </a:extLst>
          </p:cNvPr>
          <p:cNvSpPr>
            <a:spLocks noGrp="1"/>
          </p:cNvSpPr>
          <p:nvPr>
            <p:ph idx="1"/>
          </p:nvPr>
        </p:nvSpPr>
        <p:spPr>
          <a:xfrm>
            <a:off x="838200" y="1455577"/>
            <a:ext cx="5302142" cy="4394718"/>
          </a:xfrm>
          <a:ln>
            <a:solidFill>
              <a:schemeClr val="tx2">
                <a:lumMod val="75000"/>
              </a:schemeClr>
            </a:solidFill>
          </a:ln>
        </p:spPr>
        <p:txBody>
          <a:bodyPr/>
          <a:lstStyle/>
          <a:p>
            <a:pPr marL="0" indent="0">
              <a:buNone/>
            </a:pPr>
            <a:r>
              <a:rPr lang="en-GB" dirty="0"/>
              <a:t>Purpose</a:t>
            </a:r>
          </a:p>
          <a:p>
            <a:r>
              <a:rPr lang="en-US" dirty="0"/>
              <a:t>Block specific operational and estate management issues</a:t>
            </a:r>
            <a:endParaRPr lang="en-GB" dirty="0"/>
          </a:p>
        </p:txBody>
      </p:sp>
      <p:sp>
        <p:nvSpPr>
          <p:cNvPr id="5" name="Content Placeholder 2">
            <a:extLst>
              <a:ext uri="{FF2B5EF4-FFF2-40B4-BE49-F238E27FC236}">
                <a16:creationId xmlns:a16="http://schemas.microsoft.com/office/drawing/2014/main" id="{BBE06D48-FBFE-4B8B-850B-6FFD26D99BC5}"/>
              </a:ext>
            </a:extLst>
          </p:cNvPr>
          <p:cNvSpPr txBox="1">
            <a:spLocks/>
          </p:cNvSpPr>
          <p:nvPr/>
        </p:nvSpPr>
        <p:spPr>
          <a:xfrm>
            <a:off x="6269374" y="2080469"/>
            <a:ext cx="5084426" cy="3769825"/>
          </a:xfrm>
          <a:prstGeom prst="rect">
            <a:avLst/>
          </a:prstGeom>
          <a:ln>
            <a:solidFill>
              <a:schemeClr val="tx2">
                <a:lumMod val="75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Attendees</a:t>
            </a:r>
            <a:r>
              <a:rPr lang="en-GB" sz="1800" dirty="0"/>
              <a:t> </a:t>
            </a:r>
          </a:p>
          <a:p>
            <a:r>
              <a:rPr lang="en-GB" sz="1800" dirty="0"/>
              <a:t>Berkeley Estate Management Manager</a:t>
            </a:r>
          </a:p>
          <a:p>
            <a:r>
              <a:rPr lang="en-GB" sz="1800" dirty="0"/>
              <a:t>Hackney Estate Management lead </a:t>
            </a:r>
          </a:p>
          <a:p>
            <a:r>
              <a:rPr lang="en-GB" sz="1800" dirty="0"/>
              <a:t>NHG Estate Team and/or NHG Housing Team</a:t>
            </a:r>
            <a:endParaRPr lang="en-GB" dirty="0"/>
          </a:p>
        </p:txBody>
      </p:sp>
      <p:sp>
        <p:nvSpPr>
          <p:cNvPr id="6" name="TextBox 5">
            <a:extLst>
              <a:ext uri="{FF2B5EF4-FFF2-40B4-BE49-F238E27FC236}">
                <a16:creationId xmlns:a16="http://schemas.microsoft.com/office/drawing/2014/main" id="{0A895FE1-6D51-4495-A288-F7B2F89CCE01}"/>
              </a:ext>
            </a:extLst>
          </p:cNvPr>
          <p:cNvSpPr txBox="1"/>
          <p:nvPr/>
        </p:nvSpPr>
        <p:spPr>
          <a:xfrm>
            <a:off x="838200" y="6083559"/>
            <a:ext cx="2299283" cy="369332"/>
          </a:xfrm>
          <a:prstGeom prst="rect">
            <a:avLst/>
          </a:prstGeom>
          <a:noFill/>
          <a:ln>
            <a:solidFill>
              <a:schemeClr val="tx1"/>
            </a:solidFill>
          </a:ln>
        </p:spPr>
        <p:txBody>
          <a:bodyPr wrap="square" rtlCol="0">
            <a:spAutoFit/>
          </a:bodyPr>
          <a:lstStyle/>
          <a:p>
            <a:r>
              <a:rPr lang="en-GB" dirty="0"/>
              <a:t>Frequency -</a:t>
            </a:r>
          </a:p>
        </p:txBody>
      </p:sp>
      <p:sp>
        <p:nvSpPr>
          <p:cNvPr id="4" name="TextBox 3">
            <a:extLst>
              <a:ext uri="{FF2B5EF4-FFF2-40B4-BE49-F238E27FC236}">
                <a16:creationId xmlns:a16="http://schemas.microsoft.com/office/drawing/2014/main" id="{A4D0D5F7-6CBA-4384-885D-5B72146E6B18}"/>
              </a:ext>
            </a:extLst>
          </p:cNvPr>
          <p:cNvSpPr txBox="1"/>
          <p:nvPr/>
        </p:nvSpPr>
        <p:spPr>
          <a:xfrm>
            <a:off x="6269373" y="1455577"/>
            <a:ext cx="5084425" cy="523220"/>
          </a:xfrm>
          <a:prstGeom prst="rect">
            <a:avLst/>
          </a:prstGeom>
          <a:noFill/>
          <a:ln>
            <a:solidFill>
              <a:schemeClr val="tx1"/>
            </a:solidFill>
          </a:ln>
        </p:spPr>
        <p:txBody>
          <a:bodyPr wrap="square" rtlCol="0">
            <a:spAutoFit/>
          </a:bodyPr>
          <a:lstStyle/>
          <a:p>
            <a:r>
              <a:rPr lang="en-GB" sz="2800" dirty="0"/>
              <a:t>Chair </a:t>
            </a:r>
            <a:r>
              <a:rPr lang="en-GB" dirty="0"/>
              <a:t>Estate Management Team (Differs by block)</a:t>
            </a:r>
          </a:p>
        </p:txBody>
      </p:sp>
      <p:sp>
        <p:nvSpPr>
          <p:cNvPr id="7" name="TextBox 6">
            <a:extLst>
              <a:ext uri="{FF2B5EF4-FFF2-40B4-BE49-F238E27FC236}">
                <a16:creationId xmlns:a16="http://schemas.microsoft.com/office/drawing/2014/main" id="{DA400E8D-539E-49D3-A16C-CB93D2F0054A}"/>
              </a:ext>
            </a:extLst>
          </p:cNvPr>
          <p:cNvSpPr txBox="1"/>
          <p:nvPr/>
        </p:nvSpPr>
        <p:spPr>
          <a:xfrm>
            <a:off x="3213683" y="6083559"/>
            <a:ext cx="8140115" cy="369332"/>
          </a:xfrm>
          <a:prstGeom prst="rect">
            <a:avLst/>
          </a:prstGeom>
          <a:noFill/>
          <a:ln>
            <a:solidFill>
              <a:schemeClr val="tx1"/>
            </a:solidFill>
          </a:ln>
        </p:spPr>
        <p:txBody>
          <a:bodyPr wrap="square" rtlCol="0">
            <a:spAutoFit/>
          </a:bodyPr>
          <a:lstStyle/>
          <a:p>
            <a:r>
              <a:rPr lang="en-GB" dirty="0"/>
              <a:t>Reports Into – WDCO Board (Operational)</a:t>
            </a:r>
          </a:p>
        </p:txBody>
      </p:sp>
    </p:spTree>
    <p:extLst>
      <p:ext uri="{BB962C8B-B14F-4D97-AF65-F5344CB8AC3E}">
        <p14:creationId xmlns:p14="http://schemas.microsoft.com/office/powerpoint/2010/main" val="4179957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3B35B-9D15-460F-8811-FCCD69FA4660}"/>
              </a:ext>
            </a:extLst>
          </p:cNvPr>
          <p:cNvSpPr>
            <a:spLocks noGrp="1"/>
          </p:cNvSpPr>
          <p:nvPr>
            <p:ph type="title"/>
          </p:nvPr>
        </p:nvSpPr>
        <p:spPr>
          <a:xfrm>
            <a:off x="838200" y="365126"/>
            <a:ext cx="10515600" cy="903838"/>
          </a:xfrm>
          <a:solidFill>
            <a:schemeClr val="accent6">
              <a:lumMod val="60000"/>
              <a:lumOff val="40000"/>
            </a:schemeClr>
          </a:solidFill>
          <a:ln w="19050">
            <a:solidFill>
              <a:schemeClr val="accent6">
                <a:lumMod val="50000"/>
              </a:schemeClr>
            </a:solidFill>
          </a:ln>
        </p:spPr>
        <p:txBody>
          <a:bodyPr/>
          <a:lstStyle/>
          <a:p>
            <a:pPr algn="ctr"/>
            <a:r>
              <a:rPr lang="en-GB" b="1" dirty="0">
                <a:solidFill>
                  <a:schemeClr val="bg1"/>
                </a:solidFill>
              </a:rPr>
              <a:t>Security Meeting</a:t>
            </a:r>
          </a:p>
        </p:txBody>
      </p:sp>
      <p:sp>
        <p:nvSpPr>
          <p:cNvPr id="3" name="Content Placeholder 2">
            <a:extLst>
              <a:ext uri="{FF2B5EF4-FFF2-40B4-BE49-F238E27FC236}">
                <a16:creationId xmlns:a16="http://schemas.microsoft.com/office/drawing/2014/main" id="{CF63AEE8-DA0A-4A5E-843F-0CFC48E3ACE1}"/>
              </a:ext>
            </a:extLst>
          </p:cNvPr>
          <p:cNvSpPr>
            <a:spLocks noGrp="1"/>
          </p:cNvSpPr>
          <p:nvPr>
            <p:ph idx="1"/>
          </p:nvPr>
        </p:nvSpPr>
        <p:spPr>
          <a:xfrm>
            <a:off x="838200" y="1455577"/>
            <a:ext cx="5302142" cy="4394718"/>
          </a:xfrm>
          <a:ln>
            <a:solidFill>
              <a:schemeClr val="tx2">
                <a:lumMod val="75000"/>
              </a:schemeClr>
            </a:solidFill>
          </a:ln>
        </p:spPr>
        <p:txBody>
          <a:bodyPr/>
          <a:lstStyle/>
          <a:p>
            <a:pPr marL="0" indent="0">
              <a:buNone/>
            </a:pPr>
            <a:r>
              <a:rPr lang="en-GB" dirty="0"/>
              <a:t>Purpose</a:t>
            </a:r>
          </a:p>
          <a:p>
            <a:r>
              <a:rPr lang="en-GB" sz="2000" dirty="0"/>
              <a:t>Security issues around the estate</a:t>
            </a:r>
          </a:p>
          <a:p>
            <a:r>
              <a:rPr lang="en-GB" sz="2000" dirty="0"/>
              <a:t>Liaison with Police regarding safety of estate</a:t>
            </a:r>
          </a:p>
          <a:p>
            <a:pPr marL="0" indent="0">
              <a:buNone/>
            </a:pPr>
            <a:endParaRPr lang="en-GB" dirty="0"/>
          </a:p>
        </p:txBody>
      </p:sp>
      <p:sp>
        <p:nvSpPr>
          <p:cNvPr id="5" name="Content Placeholder 2">
            <a:extLst>
              <a:ext uri="{FF2B5EF4-FFF2-40B4-BE49-F238E27FC236}">
                <a16:creationId xmlns:a16="http://schemas.microsoft.com/office/drawing/2014/main" id="{BBE06D48-FBFE-4B8B-850B-6FFD26D99BC5}"/>
              </a:ext>
            </a:extLst>
          </p:cNvPr>
          <p:cNvSpPr txBox="1">
            <a:spLocks/>
          </p:cNvSpPr>
          <p:nvPr/>
        </p:nvSpPr>
        <p:spPr>
          <a:xfrm>
            <a:off x="6269374" y="2080469"/>
            <a:ext cx="5084426" cy="3769825"/>
          </a:xfrm>
          <a:prstGeom prst="rect">
            <a:avLst/>
          </a:prstGeom>
          <a:ln>
            <a:solidFill>
              <a:schemeClr val="tx2">
                <a:lumMod val="75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Attendees</a:t>
            </a:r>
          </a:p>
          <a:p>
            <a:r>
              <a:rPr lang="en-GB" sz="2000" dirty="0"/>
              <a:t>WDCO Reps, </a:t>
            </a:r>
          </a:p>
          <a:p>
            <a:r>
              <a:rPr lang="en-GB" sz="2000" dirty="0"/>
              <a:t>Berkeley Homes Estate Management</a:t>
            </a:r>
          </a:p>
          <a:p>
            <a:r>
              <a:rPr lang="en-GB" sz="2000" dirty="0"/>
              <a:t>NHG Estate Team</a:t>
            </a:r>
          </a:p>
          <a:p>
            <a:r>
              <a:rPr lang="en-GB" sz="2000" dirty="0"/>
              <a:t>LBH Housing</a:t>
            </a:r>
          </a:p>
          <a:p>
            <a:r>
              <a:rPr lang="en-GB" sz="2000" dirty="0"/>
              <a:t>Police Representative</a:t>
            </a:r>
          </a:p>
          <a:p>
            <a:r>
              <a:rPr lang="en-GB" sz="2000" dirty="0"/>
              <a:t>Community Organisations</a:t>
            </a:r>
          </a:p>
        </p:txBody>
      </p:sp>
      <p:sp>
        <p:nvSpPr>
          <p:cNvPr id="6" name="TextBox 5">
            <a:extLst>
              <a:ext uri="{FF2B5EF4-FFF2-40B4-BE49-F238E27FC236}">
                <a16:creationId xmlns:a16="http://schemas.microsoft.com/office/drawing/2014/main" id="{0A895FE1-6D51-4495-A288-F7B2F89CCE01}"/>
              </a:ext>
            </a:extLst>
          </p:cNvPr>
          <p:cNvSpPr txBox="1"/>
          <p:nvPr/>
        </p:nvSpPr>
        <p:spPr>
          <a:xfrm>
            <a:off x="838200" y="6083559"/>
            <a:ext cx="2299283" cy="369332"/>
          </a:xfrm>
          <a:prstGeom prst="rect">
            <a:avLst/>
          </a:prstGeom>
          <a:noFill/>
          <a:ln>
            <a:solidFill>
              <a:schemeClr val="tx1"/>
            </a:solidFill>
          </a:ln>
        </p:spPr>
        <p:txBody>
          <a:bodyPr wrap="square" rtlCol="0">
            <a:spAutoFit/>
          </a:bodyPr>
          <a:lstStyle/>
          <a:p>
            <a:r>
              <a:rPr lang="en-GB" dirty="0"/>
              <a:t>Frequency – </a:t>
            </a:r>
            <a:r>
              <a:rPr lang="en-GB" sz="1600" dirty="0"/>
              <a:t>Bi-Monthly</a:t>
            </a:r>
            <a:endParaRPr lang="en-GB" dirty="0"/>
          </a:p>
        </p:txBody>
      </p:sp>
      <p:sp>
        <p:nvSpPr>
          <p:cNvPr id="4" name="TextBox 3">
            <a:extLst>
              <a:ext uri="{FF2B5EF4-FFF2-40B4-BE49-F238E27FC236}">
                <a16:creationId xmlns:a16="http://schemas.microsoft.com/office/drawing/2014/main" id="{A4D0D5F7-6CBA-4384-885D-5B72146E6B18}"/>
              </a:ext>
            </a:extLst>
          </p:cNvPr>
          <p:cNvSpPr txBox="1"/>
          <p:nvPr/>
        </p:nvSpPr>
        <p:spPr>
          <a:xfrm>
            <a:off x="6269373" y="1455577"/>
            <a:ext cx="5084425" cy="523220"/>
          </a:xfrm>
          <a:prstGeom prst="rect">
            <a:avLst/>
          </a:prstGeom>
          <a:noFill/>
          <a:ln>
            <a:solidFill>
              <a:schemeClr val="tx1"/>
            </a:solidFill>
          </a:ln>
        </p:spPr>
        <p:txBody>
          <a:bodyPr wrap="square" rtlCol="0">
            <a:spAutoFit/>
          </a:bodyPr>
          <a:lstStyle/>
          <a:p>
            <a:r>
              <a:rPr lang="en-GB" sz="2800" dirty="0"/>
              <a:t>Chair – Berkeley Homes Rep</a:t>
            </a:r>
          </a:p>
        </p:txBody>
      </p:sp>
      <p:sp>
        <p:nvSpPr>
          <p:cNvPr id="7" name="TextBox 6">
            <a:extLst>
              <a:ext uri="{FF2B5EF4-FFF2-40B4-BE49-F238E27FC236}">
                <a16:creationId xmlns:a16="http://schemas.microsoft.com/office/drawing/2014/main" id="{DA400E8D-539E-49D3-A16C-CB93D2F0054A}"/>
              </a:ext>
            </a:extLst>
          </p:cNvPr>
          <p:cNvSpPr txBox="1"/>
          <p:nvPr/>
        </p:nvSpPr>
        <p:spPr>
          <a:xfrm>
            <a:off x="3213683" y="6083559"/>
            <a:ext cx="8140115" cy="369332"/>
          </a:xfrm>
          <a:prstGeom prst="rect">
            <a:avLst/>
          </a:prstGeom>
          <a:noFill/>
          <a:ln>
            <a:solidFill>
              <a:schemeClr val="tx1"/>
            </a:solidFill>
          </a:ln>
        </p:spPr>
        <p:txBody>
          <a:bodyPr wrap="square" rtlCol="0">
            <a:spAutoFit/>
          </a:bodyPr>
          <a:lstStyle/>
          <a:p>
            <a:r>
              <a:rPr lang="en-GB" dirty="0"/>
              <a:t>Reports Into – WDCO Board (Operational)</a:t>
            </a:r>
          </a:p>
        </p:txBody>
      </p:sp>
    </p:spTree>
    <p:extLst>
      <p:ext uri="{BB962C8B-B14F-4D97-AF65-F5344CB8AC3E}">
        <p14:creationId xmlns:p14="http://schemas.microsoft.com/office/powerpoint/2010/main" val="3963489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3B35B-9D15-460F-8811-FCCD69FA4660}"/>
              </a:ext>
            </a:extLst>
          </p:cNvPr>
          <p:cNvSpPr>
            <a:spLocks noGrp="1"/>
          </p:cNvSpPr>
          <p:nvPr>
            <p:ph type="title"/>
          </p:nvPr>
        </p:nvSpPr>
        <p:spPr>
          <a:xfrm>
            <a:off x="838200" y="365126"/>
            <a:ext cx="10515600" cy="903838"/>
          </a:xfrm>
          <a:solidFill>
            <a:schemeClr val="accent6">
              <a:lumMod val="60000"/>
              <a:lumOff val="40000"/>
            </a:schemeClr>
          </a:solidFill>
          <a:ln w="19050">
            <a:solidFill>
              <a:schemeClr val="accent6">
                <a:lumMod val="50000"/>
              </a:schemeClr>
            </a:solidFill>
          </a:ln>
        </p:spPr>
        <p:txBody>
          <a:bodyPr/>
          <a:lstStyle/>
          <a:p>
            <a:pPr algn="ctr"/>
            <a:r>
              <a:rPr lang="en-US" b="1" dirty="0">
                <a:solidFill>
                  <a:schemeClr val="bg1"/>
                </a:solidFill>
              </a:rPr>
              <a:t>Operational Meeting NHG</a:t>
            </a:r>
            <a:endParaRPr lang="en-GB" b="1" dirty="0">
              <a:solidFill>
                <a:schemeClr val="bg1"/>
              </a:solidFill>
            </a:endParaRPr>
          </a:p>
        </p:txBody>
      </p:sp>
      <p:sp>
        <p:nvSpPr>
          <p:cNvPr id="3" name="Content Placeholder 2">
            <a:extLst>
              <a:ext uri="{FF2B5EF4-FFF2-40B4-BE49-F238E27FC236}">
                <a16:creationId xmlns:a16="http://schemas.microsoft.com/office/drawing/2014/main" id="{CF63AEE8-DA0A-4A5E-843F-0CFC48E3ACE1}"/>
              </a:ext>
            </a:extLst>
          </p:cNvPr>
          <p:cNvSpPr>
            <a:spLocks noGrp="1"/>
          </p:cNvSpPr>
          <p:nvPr>
            <p:ph idx="1"/>
          </p:nvPr>
        </p:nvSpPr>
        <p:spPr>
          <a:xfrm>
            <a:off x="838200" y="1455577"/>
            <a:ext cx="5302142" cy="4394718"/>
          </a:xfrm>
          <a:ln>
            <a:solidFill>
              <a:schemeClr val="tx2">
                <a:lumMod val="75000"/>
              </a:schemeClr>
            </a:solidFill>
          </a:ln>
        </p:spPr>
        <p:txBody>
          <a:bodyPr/>
          <a:lstStyle/>
          <a:p>
            <a:pPr marL="0" indent="0">
              <a:buNone/>
            </a:pPr>
            <a:r>
              <a:rPr lang="en-GB" dirty="0"/>
              <a:t>Purpose</a:t>
            </a:r>
          </a:p>
          <a:p>
            <a:pPr marL="0" indent="0">
              <a:buNone/>
            </a:pPr>
            <a:r>
              <a:rPr lang="en-US" sz="1800" dirty="0"/>
              <a:t>Alternating Months of Estate and Housing issues.</a:t>
            </a:r>
            <a:endParaRPr lang="en-GB" sz="1800" dirty="0"/>
          </a:p>
        </p:txBody>
      </p:sp>
      <p:sp>
        <p:nvSpPr>
          <p:cNvPr id="5" name="Content Placeholder 2">
            <a:extLst>
              <a:ext uri="{FF2B5EF4-FFF2-40B4-BE49-F238E27FC236}">
                <a16:creationId xmlns:a16="http://schemas.microsoft.com/office/drawing/2014/main" id="{BBE06D48-FBFE-4B8B-850B-6FFD26D99BC5}"/>
              </a:ext>
            </a:extLst>
          </p:cNvPr>
          <p:cNvSpPr txBox="1">
            <a:spLocks/>
          </p:cNvSpPr>
          <p:nvPr/>
        </p:nvSpPr>
        <p:spPr>
          <a:xfrm>
            <a:off x="6269374" y="2080469"/>
            <a:ext cx="5084426" cy="3769825"/>
          </a:xfrm>
          <a:prstGeom prst="rect">
            <a:avLst/>
          </a:prstGeom>
          <a:ln>
            <a:solidFill>
              <a:schemeClr val="tx2">
                <a:lumMod val="75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Attendees</a:t>
            </a:r>
          </a:p>
          <a:p>
            <a:pPr marL="0" indent="0">
              <a:buFont typeface="Arial" panose="020B0604020202020204" pitchFamily="34" charset="0"/>
              <a:buNone/>
            </a:pPr>
            <a:r>
              <a:rPr lang="en-US" dirty="0"/>
              <a:t>N</a:t>
            </a:r>
            <a:r>
              <a:rPr lang="en-GB" dirty="0"/>
              <a:t>HG Housing </a:t>
            </a:r>
          </a:p>
          <a:p>
            <a:pPr marL="0" indent="0">
              <a:buFont typeface="Arial" panose="020B0604020202020204" pitchFamily="34" charset="0"/>
              <a:buNone/>
            </a:pPr>
            <a:r>
              <a:rPr lang="en-US" dirty="0"/>
              <a:t>ITLA</a:t>
            </a:r>
            <a:br>
              <a:rPr lang="en-US" dirty="0"/>
            </a:br>
            <a:r>
              <a:rPr lang="en-US" dirty="0"/>
              <a:t>WDCO</a:t>
            </a:r>
          </a:p>
          <a:p>
            <a:pPr marL="0" indent="0">
              <a:buFont typeface="Arial" panose="020B0604020202020204" pitchFamily="34" charset="0"/>
              <a:buNone/>
            </a:pPr>
            <a:r>
              <a:rPr lang="en-US" dirty="0"/>
              <a:t>BSW </a:t>
            </a:r>
            <a:endParaRPr lang="en-GB" dirty="0"/>
          </a:p>
        </p:txBody>
      </p:sp>
      <p:sp>
        <p:nvSpPr>
          <p:cNvPr id="6" name="TextBox 5">
            <a:extLst>
              <a:ext uri="{FF2B5EF4-FFF2-40B4-BE49-F238E27FC236}">
                <a16:creationId xmlns:a16="http://schemas.microsoft.com/office/drawing/2014/main" id="{0A895FE1-6D51-4495-A288-F7B2F89CCE01}"/>
              </a:ext>
            </a:extLst>
          </p:cNvPr>
          <p:cNvSpPr txBox="1"/>
          <p:nvPr/>
        </p:nvSpPr>
        <p:spPr>
          <a:xfrm>
            <a:off x="838200" y="6083559"/>
            <a:ext cx="2299283" cy="369332"/>
          </a:xfrm>
          <a:prstGeom prst="rect">
            <a:avLst/>
          </a:prstGeom>
          <a:noFill/>
          <a:ln>
            <a:solidFill>
              <a:schemeClr val="tx1"/>
            </a:solidFill>
          </a:ln>
        </p:spPr>
        <p:txBody>
          <a:bodyPr wrap="square" rtlCol="0">
            <a:spAutoFit/>
          </a:bodyPr>
          <a:lstStyle/>
          <a:p>
            <a:r>
              <a:rPr lang="en-GB" dirty="0"/>
              <a:t>Frequency - Monthly</a:t>
            </a:r>
          </a:p>
        </p:txBody>
      </p:sp>
      <p:sp>
        <p:nvSpPr>
          <p:cNvPr id="4" name="TextBox 3">
            <a:extLst>
              <a:ext uri="{FF2B5EF4-FFF2-40B4-BE49-F238E27FC236}">
                <a16:creationId xmlns:a16="http://schemas.microsoft.com/office/drawing/2014/main" id="{A4D0D5F7-6CBA-4384-885D-5B72146E6B18}"/>
              </a:ext>
            </a:extLst>
          </p:cNvPr>
          <p:cNvSpPr txBox="1"/>
          <p:nvPr/>
        </p:nvSpPr>
        <p:spPr>
          <a:xfrm>
            <a:off x="6269373" y="1455577"/>
            <a:ext cx="5084425" cy="523220"/>
          </a:xfrm>
          <a:prstGeom prst="rect">
            <a:avLst/>
          </a:prstGeom>
          <a:noFill/>
          <a:ln>
            <a:solidFill>
              <a:schemeClr val="tx1"/>
            </a:solidFill>
          </a:ln>
        </p:spPr>
        <p:txBody>
          <a:bodyPr wrap="square" rtlCol="0">
            <a:spAutoFit/>
          </a:bodyPr>
          <a:lstStyle/>
          <a:p>
            <a:r>
              <a:rPr lang="en-GB" sz="2800" dirty="0"/>
              <a:t>Chair - NHG</a:t>
            </a:r>
          </a:p>
        </p:txBody>
      </p:sp>
      <p:sp>
        <p:nvSpPr>
          <p:cNvPr id="7" name="TextBox 6">
            <a:extLst>
              <a:ext uri="{FF2B5EF4-FFF2-40B4-BE49-F238E27FC236}">
                <a16:creationId xmlns:a16="http://schemas.microsoft.com/office/drawing/2014/main" id="{DA400E8D-539E-49D3-A16C-CB93D2F0054A}"/>
              </a:ext>
            </a:extLst>
          </p:cNvPr>
          <p:cNvSpPr txBox="1"/>
          <p:nvPr/>
        </p:nvSpPr>
        <p:spPr>
          <a:xfrm>
            <a:off x="3213683" y="6083559"/>
            <a:ext cx="8140115" cy="369332"/>
          </a:xfrm>
          <a:prstGeom prst="rect">
            <a:avLst/>
          </a:prstGeom>
          <a:noFill/>
          <a:ln>
            <a:solidFill>
              <a:schemeClr val="tx1"/>
            </a:solidFill>
          </a:ln>
        </p:spPr>
        <p:txBody>
          <a:bodyPr wrap="square" rtlCol="0">
            <a:spAutoFit/>
          </a:bodyPr>
          <a:lstStyle/>
          <a:p>
            <a:r>
              <a:rPr lang="en-GB" dirty="0"/>
              <a:t>Reports Into – WDCO Board (Operational)</a:t>
            </a:r>
          </a:p>
        </p:txBody>
      </p:sp>
    </p:spTree>
    <p:extLst>
      <p:ext uri="{BB962C8B-B14F-4D97-AF65-F5344CB8AC3E}">
        <p14:creationId xmlns:p14="http://schemas.microsoft.com/office/powerpoint/2010/main" val="3551375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3B35B-9D15-460F-8811-FCCD69FA4660}"/>
              </a:ext>
            </a:extLst>
          </p:cNvPr>
          <p:cNvSpPr>
            <a:spLocks noGrp="1"/>
          </p:cNvSpPr>
          <p:nvPr>
            <p:ph type="title"/>
          </p:nvPr>
        </p:nvSpPr>
        <p:spPr>
          <a:xfrm>
            <a:off x="838200" y="365126"/>
            <a:ext cx="10515600" cy="903838"/>
          </a:xfrm>
          <a:solidFill>
            <a:schemeClr val="accent6">
              <a:lumMod val="60000"/>
              <a:lumOff val="40000"/>
            </a:schemeClr>
          </a:solidFill>
          <a:ln w="19050">
            <a:solidFill>
              <a:schemeClr val="accent6">
                <a:lumMod val="50000"/>
              </a:schemeClr>
            </a:solidFill>
          </a:ln>
        </p:spPr>
        <p:txBody>
          <a:bodyPr/>
          <a:lstStyle/>
          <a:p>
            <a:pPr algn="ctr"/>
            <a:r>
              <a:rPr lang="en-US" b="1" dirty="0">
                <a:solidFill>
                  <a:schemeClr val="bg1"/>
                </a:solidFill>
              </a:rPr>
              <a:t>Operational Meeting LBH</a:t>
            </a:r>
            <a:endParaRPr lang="en-GB" b="1" dirty="0">
              <a:solidFill>
                <a:schemeClr val="bg1"/>
              </a:solidFill>
            </a:endParaRPr>
          </a:p>
        </p:txBody>
      </p:sp>
      <p:sp>
        <p:nvSpPr>
          <p:cNvPr id="3" name="Content Placeholder 2">
            <a:extLst>
              <a:ext uri="{FF2B5EF4-FFF2-40B4-BE49-F238E27FC236}">
                <a16:creationId xmlns:a16="http://schemas.microsoft.com/office/drawing/2014/main" id="{CF63AEE8-DA0A-4A5E-843F-0CFC48E3ACE1}"/>
              </a:ext>
            </a:extLst>
          </p:cNvPr>
          <p:cNvSpPr>
            <a:spLocks noGrp="1"/>
          </p:cNvSpPr>
          <p:nvPr>
            <p:ph idx="1"/>
          </p:nvPr>
        </p:nvSpPr>
        <p:spPr>
          <a:xfrm>
            <a:off x="838200" y="1455577"/>
            <a:ext cx="5302142" cy="4394718"/>
          </a:xfrm>
          <a:ln>
            <a:solidFill>
              <a:schemeClr val="tx2">
                <a:lumMod val="75000"/>
              </a:schemeClr>
            </a:solidFill>
          </a:ln>
        </p:spPr>
        <p:txBody>
          <a:bodyPr/>
          <a:lstStyle/>
          <a:p>
            <a:pPr marL="0" indent="0">
              <a:buNone/>
            </a:pPr>
            <a:r>
              <a:rPr lang="en-GB" dirty="0"/>
              <a:t>Purpose</a:t>
            </a:r>
          </a:p>
          <a:p>
            <a:pPr marL="0" lvl="0" indent="0">
              <a:buNone/>
            </a:pPr>
            <a:r>
              <a:rPr lang="en-US" sz="1800" dirty="0">
                <a:solidFill>
                  <a:prstClr val="black"/>
                </a:solidFill>
              </a:rPr>
              <a:t>Estate and Housing issues.</a:t>
            </a:r>
            <a:endParaRPr lang="en-GB" sz="1800" dirty="0">
              <a:solidFill>
                <a:prstClr val="black"/>
              </a:solidFill>
            </a:endParaRPr>
          </a:p>
          <a:p>
            <a:pPr marL="0" indent="0">
              <a:buNone/>
            </a:pPr>
            <a:endParaRPr lang="en-GB" dirty="0"/>
          </a:p>
        </p:txBody>
      </p:sp>
      <p:sp>
        <p:nvSpPr>
          <p:cNvPr id="5" name="Content Placeholder 2">
            <a:extLst>
              <a:ext uri="{FF2B5EF4-FFF2-40B4-BE49-F238E27FC236}">
                <a16:creationId xmlns:a16="http://schemas.microsoft.com/office/drawing/2014/main" id="{BBE06D48-FBFE-4B8B-850B-6FFD26D99BC5}"/>
              </a:ext>
            </a:extLst>
          </p:cNvPr>
          <p:cNvSpPr txBox="1">
            <a:spLocks/>
          </p:cNvSpPr>
          <p:nvPr/>
        </p:nvSpPr>
        <p:spPr>
          <a:xfrm>
            <a:off x="6269374" y="2080469"/>
            <a:ext cx="5084426" cy="3769825"/>
          </a:xfrm>
          <a:prstGeom prst="rect">
            <a:avLst/>
          </a:prstGeom>
          <a:ln>
            <a:solidFill>
              <a:schemeClr val="tx2">
                <a:lumMod val="75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Attendees</a:t>
            </a:r>
          </a:p>
          <a:p>
            <a:pPr marL="0" indent="0">
              <a:buFont typeface="Arial" panose="020B0604020202020204" pitchFamily="34" charset="0"/>
              <a:buNone/>
            </a:pPr>
            <a:r>
              <a:rPr lang="en-US" dirty="0"/>
              <a:t>L</a:t>
            </a:r>
            <a:r>
              <a:rPr lang="en-GB" dirty="0"/>
              <a:t>BH Housing</a:t>
            </a:r>
          </a:p>
          <a:p>
            <a:pPr marL="0" indent="0">
              <a:buFont typeface="Arial" panose="020B0604020202020204" pitchFamily="34" charset="0"/>
              <a:buNone/>
            </a:pPr>
            <a:r>
              <a:rPr lang="en-US" dirty="0"/>
              <a:t>ITLA</a:t>
            </a:r>
            <a:br>
              <a:rPr lang="en-US" dirty="0"/>
            </a:br>
            <a:r>
              <a:rPr lang="en-US" dirty="0"/>
              <a:t>WDCO</a:t>
            </a:r>
            <a:endParaRPr lang="en-GB" dirty="0"/>
          </a:p>
        </p:txBody>
      </p:sp>
      <p:sp>
        <p:nvSpPr>
          <p:cNvPr id="6" name="TextBox 5">
            <a:extLst>
              <a:ext uri="{FF2B5EF4-FFF2-40B4-BE49-F238E27FC236}">
                <a16:creationId xmlns:a16="http://schemas.microsoft.com/office/drawing/2014/main" id="{0A895FE1-6D51-4495-A288-F7B2F89CCE01}"/>
              </a:ext>
            </a:extLst>
          </p:cNvPr>
          <p:cNvSpPr txBox="1"/>
          <p:nvPr/>
        </p:nvSpPr>
        <p:spPr>
          <a:xfrm>
            <a:off x="838200" y="6083559"/>
            <a:ext cx="2299283" cy="369332"/>
          </a:xfrm>
          <a:prstGeom prst="rect">
            <a:avLst/>
          </a:prstGeom>
          <a:noFill/>
          <a:ln>
            <a:solidFill>
              <a:schemeClr val="tx1"/>
            </a:solidFill>
          </a:ln>
        </p:spPr>
        <p:txBody>
          <a:bodyPr wrap="square" rtlCol="0">
            <a:spAutoFit/>
          </a:bodyPr>
          <a:lstStyle/>
          <a:p>
            <a:r>
              <a:rPr lang="en-GB" dirty="0"/>
              <a:t>Frequency - Monthly</a:t>
            </a:r>
          </a:p>
        </p:txBody>
      </p:sp>
      <p:sp>
        <p:nvSpPr>
          <p:cNvPr id="4" name="TextBox 3">
            <a:extLst>
              <a:ext uri="{FF2B5EF4-FFF2-40B4-BE49-F238E27FC236}">
                <a16:creationId xmlns:a16="http://schemas.microsoft.com/office/drawing/2014/main" id="{A4D0D5F7-6CBA-4384-885D-5B72146E6B18}"/>
              </a:ext>
            </a:extLst>
          </p:cNvPr>
          <p:cNvSpPr txBox="1"/>
          <p:nvPr/>
        </p:nvSpPr>
        <p:spPr>
          <a:xfrm>
            <a:off x="6269373" y="1455577"/>
            <a:ext cx="5084425" cy="523220"/>
          </a:xfrm>
          <a:prstGeom prst="rect">
            <a:avLst/>
          </a:prstGeom>
          <a:noFill/>
          <a:ln>
            <a:solidFill>
              <a:schemeClr val="tx1"/>
            </a:solidFill>
          </a:ln>
        </p:spPr>
        <p:txBody>
          <a:bodyPr wrap="square" rtlCol="0">
            <a:spAutoFit/>
          </a:bodyPr>
          <a:lstStyle/>
          <a:p>
            <a:r>
              <a:rPr lang="en-GB" sz="2800" dirty="0"/>
              <a:t>Chair - LBH</a:t>
            </a:r>
          </a:p>
        </p:txBody>
      </p:sp>
      <p:sp>
        <p:nvSpPr>
          <p:cNvPr id="7" name="TextBox 6">
            <a:extLst>
              <a:ext uri="{FF2B5EF4-FFF2-40B4-BE49-F238E27FC236}">
                <a16:creationId xmlns:a16="http://schemas.microsoft.com/office/drawing/2014/main" id="{DA400E8D-539E-49D3-A16C-CB93D2F0054A}"/>
              </a:ext>
            </a:extLst>
          </p:cNvPr>
          <p:cNvSpPr txBox="1"/>
          <p:nvPr/>
        </p:nvSpPr>
        <p:spPr>
          <a:xfrm>
            <a:off x="3213683" y="6083559"/>
            <a:ext cx="8140115" cy="369332"/>
          </a:xfrm>
          <a:prstGeom prst="rect">
            <a:avLst/>
          </a:prstGeom>
          <a:noFill/>
          <a:ln>
            <a:solidFill>
              <a:schemeClr val="tx1"/>
            </a:solidFill>
          </a:ln>
        </p:spPr>
        <p:txBody>
          <a:bodyPr wrap="square" rtlCol="0">
            <a:spAutoFit/>
          </a:bodyPr>
          <a:lstStyle/>
          <a:p>
            <a:r>
              <a:rPr lang="en-GB" dirty="0"/>
              <a:t>Reports Into - WDCO Board (Operational)</a:t>
            </a:r>
          </a:p>
        </p:txBody>
      </p:sp>
    </p:spTree>
    <p:extLst>
      <p:ext uri="{BB962C8B-B14F-4D97-AF65-F5344CB8AC3E}">
        <p14:creationId xmlns:p14="http://schemas.microsoft.com/office/powerpoint/2010/main" val="1146315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492275-3655-4C1E-8896-72BFC800224A}"/>
              </a:ext>
            </a:extLst>
          </p:cNvPr>
          <p:cNvSpPr>
            <a:spLocks noGrp="1"/>
          </p:cNvSpPr>
          <p:nvPr>
            <p:ph type="ctrTitle"/>
          </p:nvPr>
        </p:nvSpPr>
        <p:spPr>
          <a:solidFill>
            <a:schemeClr val="accent1">
              <a:lumMod val="50000"/>
            </a:schemeClr>
          </a:solidFill>
        </p:spPr>
        <p:txBody>
          <a:bodyPr/>
          <a:lstStyle/>
          <a:p>
            <a:r>
              <a:rPr lang="en-GB" b="1" dirty="0">
                <a:solidFill>
                  <a:schemeClr val="bg1"/>
                </a:solidFill>
              </a:rPr>
              <a:t>OPERATIONAL AND STRATEGIC</a:t>
            </a:r>
          </a:p>
        </p:txBody>
      </p:sp>
    </p:spTree>
    <p:extLst>
      <p:ext uri="{BB962C8B-B14F-4D97-AF65-F5344CB8AC3E}">
        <p14:creationId xmlns:p14="http://schemas.microsoft.com/office/powerpoint/2010/main" val="41375862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3B35B-9D15-460F-8811-FCCD69FA4660}"/>
              </a:ext>
            </a:extLst>
          </p:cNvPr>
          <p:cNvSpPr>
            <a:spLocks noGrp="1"/>
          </p:cNvSpPr>
          <p:nvPr>
            <p:ph type="title"/>
          </p:nvPr>
        </p:nvSpPr>
        <p:spPr>
          <a:xfrm>
            <a:off x="838200" y="365126"/>
            <a:ext cx="10515600" cy="903838"/>
          </a:xfrm>
          <a:solidFill>
            <a:schemeClr val="accent1">
              <a:lumMod val="75000"/>
            </a:schemeClr>
          </a:solidFill>
          <a:ln>
            <a:solidFill>
              <a:schemeClr val="accent1">
                <a:lumMod val="50000"/>
              </a:schemeClr>
            </a:solidFill>
          </a:ln>
        </p:spPr>
        <p:txBody>
          <a:bodyPr/>
          <a:lstStyle/>
          <a:p>
            <a:pPr algn="ctr"/>
            <a:r>
              <a:rPr lang="en-GB" b="1" dirty="0">
                <a:solidFill>
                  <a:schemeClr val="bg1"/>
                </a:solidFill>
              </a:rPr>
              <a:t>Landscape Working Group</a:t>
            </a:r>
          </a:p>
        </p:txBody>
      </p:sp>
      <p:sp>
        <p:nvSpPr>
          <p:cNvPr id="3" name="Content Placeholder 2">
            <a:extLst>
              <a:ext uri="{FF2B5EF4-FFF2-40B4-BE49-F238E27FC236}">
                <a16:creationId xmlns:a16="http://schemas.microsoft.com/office/drawing/2014/main" id="{CF63AEE8-DA0A-4A5E-843F-0CFC48E3ACE1}"/>
              </a:ext>
            </a:extLst>
          </p:cNvPr>
          <p:cNvSpPr>
            <a:spLocks noGrp="1"/>
          </p:cNvSpPr>
          <p:nvPr>
            <p:ph idx="1"/>
          </p:nvPr>
        </p:nvSpPr>
        <p:spPr>
          <a:xfrm>
            <a:off x="838200" y="1455577"/>
            <a:ext cx="5302142" cy="4394718"/>
          </a:xfrm>
          <a:ln>
            <a:solidFill>
              <a:schemeClr val="tx2">
                <a:lumMod val="75000"/>
              </a:schemeClr>
            </a:solidFill>
          </a:ln>
        </p:spPr>
        <p:txBody>
          <a:bodyPr/>
          <a:lstStyle/>
          <a:p>
            <a:pPr marL="0" indent="0">
              <a:buNone/>
            </a:pPr>
            <a:r>
              <a:rPr lang="en-GB" dirty="0"/>
              <a:t>Purpose</a:t>
            </a:r>
          </a:p>
          <a:p>
            <a:pPr lvl="0"/>
            <a:r>
              <a:rPr lang="en-GB" sz="2000" dirty="0">
                <a:solidFill>
                  <a:prstClr val="black"/>
                </a:solidFill>
              </a:rPr>
              <a:t>Forum for any landscaping regeneration updates and discussion</a:t>
            </a:r>
          </a:p>
          <a:p>
            <a:pPr lvl="0"/>
            <a:r>
              <a:rPr lang="en-GB" sz="2000" dirty="0">
                <a:solidFill>
                  <a:prstClr val="black"/>
                </a:solidFill>
              </a:rPr>
              <a:t>Review maintenance of existing landscaping</a:t>
            </a:r>
          </a:p>
          <a:p>
            <a:pPr lvl="0"/>
            <a:r>
              <a:rPr lang="en-US" sz="2000" dirty="0">
                <a:solidFill>
                  <a:prstClr val="black"/>
                </a:solidFill>
              </a:rPr>
              <a:t>Listen to l</a:t>
            </a:r>
            <a:r>
              <a:rPr lang="en-GB" sz="2000" dirty="0">
                <a:solidFill>
                  <a:prstClr val="black"/>
                </a:solidFill>
              </a:rPr>
              <a:t>ived experience</a:t>
            </a:r>
          </a:p>
          <a:p>
            <a:pPr lvl="0"/>
            <a:r>
              <a:rPr lang="en-US" sz="2000" dirty="0">
                <a:solidFill>
                  <a:prstClr val="black"/>
                </a:solidFill>
              </a:rPr>
              <a:t>L</a:t>
            </a:r>
            <a:r>
              <a:rPr lang="en-GB" sz="2000" dirty="0">
                <a:solidFill>
                  <a:prstClr val="black"/>
                </a:solidFill>
              </a:rPr>
              <a:t>earning and listening</a:t>
            </a:r>
          </a:p>
          <a:p>
            <a:pPr marL="0" indent="0">
              <a:buNone/>
            </a:pPr>
            <a:endParaRPr lang="en-GB" dirty="0"/>
          </a:p>
        </p:txBody>
      </p:sp>
      <p:sp>
        <p:nvSpPr>
          <p:cNvPr id="5" name="Content Placeholder 2">
            <a:extLst>
              <a:ext uri="{FF2B5EF4-FFF2-40B4-BE49-F238E27FC236}">
                <a16:creationId xmlns:a16="http://schemas.microsoft.com/office/drawing/2014/main" id="{BBE06D48-FBFE-4B8B-850B-6FFD26D99BC5}"/>
              </a:ext>
            </a:extLst>
          </p:cNvPr>
          <p:cNvSpPr txBox="1">
            <a:spLocks/>
          </p:cNvSpPr>
          <p:nvPr/>
        </p:nvSpPr>
        <p:spPr>
          <a:xfrm>
            <a:off x="6269374" y="2080469"/>
            <a:ext cx="5084426" cy="3769825"/>
          </a:xfrm>
          <a:prstGeom prst="rect">
            <a:avLst/>
          </a:prstGeom>
          <a:ln>
            <a:solidFill>
              <a:schemeClr val="tx2">
                <a:lumMod val="75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Attendees</a:t>
            </a:r>
          </a:p>
          <a:p>
            <a:pPr marL="0" indent="0">
              <a:buFont typeface="Arial" panose="020B0604020202020204" pitchFamily="34" charset="0"/>
              <a:buNone/>
            </a:pPr>
            <a:r>
              <a:rPr lang="en-US" sz="2400" dirty="0"/>
              <a:t>WDCO P</a:t>
            </a:r>
            <a:r>
              <a:rPr lang="en-GB" sz="2400" dirty="0" err="1"/>
              <a:t>hilip</a:t>
            </a:r>
            <a:r>
              <a:rPr lang="en-GB" sz="2400" dirty="0"/>
              <a:t> Dundas, Jackie Myers </a:t>
            </a:r>
          </a:p>
          <a:p>
            <a:pPr marL="0" indent="0">
              <a:buFont typeface="Arial" panose="020B0604020202020204" pitchFamily="34" charset="0"/>
              <a:buNone/>
            </a:pPr>
            <a:r>
              <a:rPr lang="en-US" sz="2400" dirty="0"/>
              <a:t>L</a:t>
            </a:r>
            <a:r>
              <a:rPr lang="en-GB" sz="2400" dirty="0"/>
              <a:t>BH Parks</a:t>
            </a:r>
          </a:p>
          <a:p>
            <a:pPr marL="0" indent="0">
              <a:buFont typeface="Arial" panose="020B0604020202020204" pitchFamily="34" charset="0"/>
              <a:buNone/>
            </a:pPr>
            <a:r>
              <a:rPr lang="en-US" sz="2400" dirty="0"/>
              <a:t>L</a:t>
            </a:r>
            <a:r>
              <a:rPr lang="en-GB" sz="2400" dirty="0"/>
              <a:t>BH Street Scene</a:t>
            </a:r>
          </a:p>
          <a:p>
            <a:pPr marL="0" indent="0">
              <a:buFont typeface="Arial" panose="020B0604020202020204" pitchFamily="34" charset="0"/>
              <a:buNone/>
            </a:pPr>
            <a:r>
              <a:rPr lang="en-US" sz="2400" dirty="0"/>
              <a:t>Berkeley </a:t>
            </a:r>
            <a:r>
              <a:rPr lang="en-GB" sz="2400" dirty="0"/>
              <a:t>Homes Estate Management</a:t>
            </a:r>
          </a:p>
          <a:p>
            <a:pPr marL="0" indent="0">
              <a:buFont typeface="Arial" panose="020B0604020202020204" pitchFamily="34" charset="0"/>
              <a:buNone/>
            </a:pPr>
            <a:r>
              <a:rPr lang="en-GB" sz="2400" dirty="0"/>
              <a:t>NHG  </a:t>
            </a:r>
          </a:p>
        </p:txBody>
      </p:sp>
      <p:sp>
        <p:nvSpPr>
          <p:cNvPr id="6" name="TextBox 5">
            <a:extLst>
              <a:ext uri="{FF2B5EF4-FFF2-40B4-BE49-F238E27FC236}">
                <a16:creationId xmlns:a16="http://schemas.microsoft.com/office/drawing/2014/main" id="{0A895FE1-6D51-4495-A288-F7B2F89CCE01}"/>
              </a:ext>
            </a:extLst>
          </p:cNvPr>
          <p:cNvSpPr txBox="1"/>
          <p:nvPr/>
        </p:nvSpPr>
        <p:spPr>
          <a:xfrm>
            <a:off x="838200" y="6083559"/>
            <a:ext cx="2299283" cy="369332"/>
          </a:xfrm>
          <a:prstGeom prst="rect">
            <a:avLst/>
          </a:prstGeom>
          <a:noFill/>
          <a:ln>
            <a:solidFill>
              <a:schemeClr val="tx1"/>
            </a:solidFill>
          </a:ln>
        </p:spPr>
        <p:txBody>
          <a:bodyPr wrap="square" rtlCol="0">
            <a:spAutoFit/>
          </a:bodyPr>
          <a:lstStyle/>
          <a:p>
            <a:r>
              <a:rPr lang="en-GB" dirty="0"/>
              <a:t>Frequency - Monthly</a:t>
            </a:r>
          </a:p>
        </p:txBody>
      </p:sp>
      <p:sp>
        <p:nvSpPr>
          <p:cNvPr id="4" name="TextBox 3">
            <a:extLst>
              <a:ext uri="{FF2B5EF4-FFF2-40B4-BE49-F238E27FC236}">
                <a16:creationId xmlns:a16="http://schemas.microsoft.com/office/drawing/2014/main" id="{A4D0D5F7-6CBA-4384-885D-5B72146E6B18}"/>
              </a:ext>
            </a:extLst>
          </p:cNvPr>
          <p:cNvSpPr txBox="1"/>
          <p:nvPr/>
        </p:nvSpPr>
        <p:spPr>
          <a:xfrm>
            <a:off x="6269373" y="1455577"/>
            <a:ext cx="5084425" cy="523220"/>
          </a:xfrm>
          <a:prstGeom prst="rect">
            <a:avLst/>
          </a:prstGeom>
          <a:noFill/>
          <a:ln>
            <a:solidFill>
              <a:schemeClr val="tx1"/>
            </a:solidFill>
          </a:ln>
        </p:spPr>
        <p:txBody>
          <a:bodyPr wrap="square" rtlCol="0">
            <a:spAutoFit/>
          </a:bodyPr>
          <a:lstStyle/>
          <a:p>
            <a:r>
              <a:rPr lang="en-GB" sz="2800" dirty="0"/>
              <a:t>Chair – BH (Estate Management)</a:t>
            </a:r>
          </a:p>
        </p:txBody>
      </p:sp>
      <p:sp>
        <p:nvSpPr>
          <p:cNvPr id="7" name="TextBox 6">
            <a:extLst>
              <a:ext uri="{FF2B5EF4-FFF2-40B4-BE49-F238E27FC236}">
                <a16:creationId xmlns:a16="http://schemas.microsoft.com/office/drawing/2014/main" id="{DA400E8D-539E-49D3-A16C-CB93D2F0054A}"/>
              </a:ext>
            </a:extLst>
          </p:cNvPr>
          <p:cNvSpPr txBox="1"/>
          <p:nvPr/>
        </p:nvSpPr>
        <p:spPr>
          <a:xfrm>
            <a:off x="3213683" y="6083559"/>
            <a:ext cx="8140115" cy="369332"/>
          </a:xfrm>
          <a:prstGeom prst="rect">
            <a:avLst/>
          </a:prstGeom>
          <a:noFill/>
          <a:ln>
            <a:solidFill>
              <a:schemeClr val="tx1"/>
            </a:solidFill>
          </a:ln>
        </p:spPr>
        <p:txBody>
          <a:bodyPr wrap="square" rtlCol="0">
            <a:spAutoFit/>
          </a:bodyPr>
          <a:lstStyle/>
          <a:p>
            <a:r>
              <a:rPr lang="en-GB" dirty="0"/>
              <a:t>Reports Into - WDCO Board (Operational) </a:t>
            </a:r>
          </a:p>
        </p:txBody>
      </p:sp>
    </p:spTree>
    <p:extLst>
      <p:ext uri="{BB962C8B-B14F-4D97-AF65-F5344CB8AC3E}">
        <p14:creationId xmlns:p14="http://schemas.microsoft.com/office/powerpoint/2010/main" val="10359707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3B35B-9D15-460F-8811-FCCD69FA4660}"/>
              </a:ext>
            </a:extLst>
          </p:cNvPr>
          <p:cNvSpPr>
            <a:spLocks noGrp="1"/>
          </p:cNvSpPr>
          <p:nvPr>
            <p:ph type="title"/>
          </p:nvPr>
        </p:nvSpPr>
        <p:spPr>
          <a:xfrm>
            <a:off x="838200" y="365126"/>
            <a:ext cx="10515600" cy="903838"/>
          </a:xfrm>
          <a:solidFill>
            <a:schemeClr val="accent1">
              <a:lumMod val="75000"/>
            </a:schemeClr>
          </a:solidFill>
          <a:ln>
            <a:solidFill>
              <a:schemeClr val="accent1">
                <a:lumMod val="50000"/>
              </a:schemeClr>
            </a:solidFill>
          </a:ln>
        </p:spPr>
        <p:txBody>
          <a:bodyPr/>
          <a:lstStyle/>
          <a:p>
            <a:pPr algn="ctr"/>
            <a:r>
              <a:rPr lang="en-GB" b="1" dirty="0">
                <a:solidFill>
                  <a:schemeClr val="bg1"/>
                </a:solidFill>
              </a:rPr>
              <a:t>Service Charge Working Group</a:t>
            </a:r>
          </a:p>
        </p:txBody>
      </p:sp>
      <p:sp>
        <p:nvSpPr>
          <p:cNvPr id="3" name="Content Placeholder 2">
            <a:extLst>
              <a:ext uri="{FF2B5EF4-FFF2-40B4-BE49-F238E27FC236}">
                <a16:creationId xmlns:a16="http://schemas.microsoft.com/office/drawing/2014/main" id="{CF63AEE8-DA0A-4A5E-843F-0CFC48E3ACE1}"/>
              </a:ext>
            </a:extLst>
          </p:cNvPr>
          <p:cNvSpPr>
            <a:spLocks noGrp="1"/>
          </p:cNvSpPr>
          <p:nvPr>
            <p:ph idx="1"/>
          </p:nvPr>
        </p:nvSpPr>
        <p:spPr>
          <a:xfrm>
            <a:off x="838200" y="1455577"/>
            <a:ext cx="5302142" cy="4394718"/>
          </a:xfrm>
          <a:ln>
            <a:solidFill>
              <a:schemeClr val="tx2">
                <a:lumMod val="75000"/>
              </a:schemeClr>
            </a:solidFill>
          </a:ln>
        </p:spPr>
        <p:txBody>
          <a:bodyPr/>
          <a:lstStyle/>
          <a:p>
            <a:pPr marL="0" indent="0">
              <a:buNone/>
            </a:pPr>
            <a:r>
              <a:rPr lang="en-GB" dirty="0"/>
              <a:t>Purpose</a:t>
            </a:r>
          </a:p>
          <a:p>
            <a:r>
              <a:rPr lang="en-GB" sz="2000" dirty="0"/>
              <a:t>To review service charges on existing and new phases</a:t>
            </a:r>
          </a:p>
          <a:p>
            <a:pPr lvl="1">
              <a:buFont typeface="Courier New" panose="02070309020205020404" pitchFamily="49" charset="0"/>
              <a:buChar char="o"/>
            </a:pPr>
            <a:r>
              <a:rPr lang="en-US" sz="1800" dirty="0"/>
              <a:t>Transparency of fees</a:t>
            </a:r>
          </a:p>
          <a:p>
            <a:pPr lvl="1">
              <a:buFont typeface="Courier New" panose="02070309020205020404" pitchFamily="49" charset="0"/>
              <a:buChar char="o"/>
            </a:pPr>
            <a:r>
              <a:rPr lang="en-US" sz="1800" dirty="0"/>
              <a:t>Value for money</a:t>
            </a:r>
          </a:p>
          <a:p>
            <a:pPr lvl="1">
              <a:buFont typeface="Courier New" panose="02070309020205020404" pitchFamily="49" charset="0"/>
              <a:buChar char="o"/>
            </a:pPr>
            <a:r>
              <a:rPr lang="en-US" sz="1800" dirty="0"/>
              <a:t>Explanation of the distribution of fees</a:t>
            </a:r>
          </a:p>
          <a:p>
            <a:pPr lvl="1">
              <a:buFont typeface="Courier New" panose="02070309020205020404" pitchFamily="49" charset="0"/>
              <a:buChar char="o"/>
            </a:pPr>
            <a:r>
              <a:rPr lang="en-US" sz="1800" dirty="0"/>
              <a:t>Charter</a:t>
            </a:r>
            <a:endParaRPr lang="en-GB" sz="1800" dirty="0"/>
          </a:p>
        </p:txBody>
      </p:sp>
      <p:sp>
        <p:nvSpPr>
          <p:cNvPr id="5" name="Content Placeholder 2">
            <a:extLst>
              <a:ext uri="{FF2B5EF4-FFF2-40B4-BE49-F238E27FC236}">
                <a16:creationId xmlns:a16="http://schemas.microsoft.com/office/drawing/2014/main" id="{BBE06D48-FBFE-4B8B-850B-6FFD26D99BC5}"/>
              </a:ext>
            </a:extLst>
          </p:cNvPr>
          <p:cNvSpPr txBox="1">
            <a:spLocks/>
          </p:cNvSpPr>
          <p:nvPr/>
        </p:nvSpPr>
        <p:spPr>
          <a:xfrm>
            <a:off x="6269374" y="2080469"/>
            <a:ext cx="5084426" cy="3769825"/>
          </a:xfrm>
          <a:prstGeom prst="rect">
            <a:avLst/>
          </a:prstGeom>
          <a:ln>
            <a:solidFill>
              <a:schemeClr val="tx2">
                <a:lumMod val="75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Attendees</a:t>
            </a:r>
          </a:p>
          <a:p>
            <a:pPr marL="0" indent="0">
              <a:buFont typeface="Arial" panose="020B0604020202020204" pitchFamily="34" charset="0"/>
              <a:buNone/>
            </a:pPr>
            <a:r>
              <a:rPr lang="en-US" sz="2400" dirty="0"/>
              <a:t>I</a:t>
            </a:r>
            <a:r>
              <a:rPr lang="en-GB" sz="2400" dirty="0"/>
              <a:t>TLA</a:t>
            </a:r>
            <a:br>
              <a:rPr lang="en-GB" sz="2400" dirty="0"/>
            </a:br>
            <a:r>
              <a:rPr lang="en-GB" sz="2400" dirty="0"/>
              <a:t>3 WDCO Members</a:t>
            </a:r>
          </a:p>
          <a:p>
            <a:pPr marL="0" indent="0">
              <a:buFont typeface="Arial" panose="020B0604020202020204" pitchFamily="34" charset="0"/>
              <a:buNone/>
            </a:pPr>
            <a:r>
              <a:rPr lang="en-US" sz="2400" dirty="0"/>
              <a:t>L</a:t>
            </a:r>
            <a:r>
              <a:rPr lang="en-GB" sz="2400" dirty="0"/>
              <a:t>BH Regen</a:t>
            </a:r>
          </a:p>
          <a:p>
            <a:pPr marL="0" indent="0">
              <a:buFont typeface="Arial" panose="020B0604020202020204" pitchFamily="34" charset="0"/>
              <a:buNone/>
            </a:pPr>
            <a:r>
              <a:rPr lang="en-US" sz="2400" dirty="0"/>
              <a:t>N</a:t>
            </a:r>
            <a:r>
              <a:rPr lang="en-GB" sz="2400" dirty="0"/>
              <a:t>HG Housing</a:t>
            </a:r>
          </a:p>
          <a:p>
            <a:pPr marL="0" indent="0">
              <a:buFont typeface="Arial" panose="020B0604020202020204" pitchFamily="34" charset="0"/>
              <a:buNone/>
            </a:pPr>
            <a:r>
              <a:rPr lang="en-US" sz="2400" dirty="0"/>
              <a:t>S</a:t>
            </a:r>
            <a:r>
              <a:rPr lang="en-GB" sz="2400" dirty="0" err="1"/>
              <a:t>ervice</a:t>
            </a:r>
            <a:r>
              <a:rPr lang="en-GB" sz="2400" dirty="0"/>
              <a:t> Charge Specialist</a:t>
            </a:r>
          </a:p>
          <a:p>
            <a:pPr marL="0" indent="0">
              <a:buFont typeface="Arial" panose="020B0604020202020204" pitchFamily="34" charset="0"/>
              <a:buNone/>
            </a:pPr>
            <a:r>
              <a:rPr lang="en-GB" sz="2400" dirty="0"/>
              <a:t>Berkeley Homes Estate Management</a:t>
            </a:r>
          </a:p>
          <a:p>
            <a:pPr marL="0" indent="0">
              <a:buFont typeface="Arial" panose="020B0604020202020204" pitchFamily="34" charset="0"/>
              <a:buNone/>
            </a:pPr>
            <a:r>
              <a:rPr lang="en-GB" sz="2400" dirty="0"/>
              <a:t>Berkeley Homes Director of Operations </a:t>
            </a:r>
          </a:p>
        </p:txBody>
      </p:sp>
      <p:sp>
        <p:nvSpPr>
          <p:cNvPr id="6" name="TextBox 5">
            <a:extLst>
              <a:ext uri="{FF2B5EF4-FFF2-40B4-BE49-F238E27FC236}">
                <a16:creationId xmlns:a16="http://schemas.microsoft.com/office/drawing/2014/main" id="{0A895FE1-6D51-4495-A288-F7B2F89CCE01}"/>
              </a:ext>
            </a:extLst>
          </p:cNvPr>
          <p:cNvSpPr txBox="1"/>
          <p:nvPr/>
        </p:nvSpPr>
        <p:spPr>
          <a:xfrm>
            <a:off x="838200" y="6083559"/>
            <a:ext cx="2299283" cy="369332"/>
          </a:xfrm>
          <a:prstGeom prst="rect">
            <a:avLst/>
          </a:prstGeom>
          <a:noFill/>
          <a:ln>
            <a:solidFill>
              <a:schemeClr val="tx1"/>
            </a:solidFill>
          </a:ln>
        </p:spPr>
        <p:txBody>
          <a:bodyPr wrap="square" rtlCol="0">
            <a:spAutoFit/>
          </a:bodyPr>
          <a:lstStyle/>
          <a:p>
            <a:r>
              <a:rPr lang="en-GB" dirty="0"/>
              <a:t>Frequency – </a:t>
            </a:r>
            <a:r>
              <a:rPr lang="en-GB" sz="1400" dirty="0"/>
              <a:t>As Required</a:t>
            </a:r>
            <a:endParaRPr lang="en-GB" dirty="0"/>
          </a:p>
        </p:txBody>
      </p:sp>
      <p:sp>
        <p:nvSpPr>
          <p:cNvPr id="4" name="TextBox 3">
            <a:extLst>
              <a:ext uri="{FF2B5EF4-FFF2-40B4-BE49-F238E27FC236}">
                <a16:creationId xmlns:a16="http://schemas.microsoft.com/office/drawing/2014/main" id="{A4D0D5F7-6CBA-4384-885D-5B72146E6B18}"/>
              </a:ext>
            </a:extLst>
          </p:cNvPr>
          <p:cNvSpPr txBox="1"/>
          <p:nvPr/>
        </p:nvSpPr>
        <p:spPr>
          <a:xfrm>
            <a:off x="6269373" y="1455577"/>
            <a:ext cx="5084425" cy="523220"/>
          </a:xfrm>
          <a:prstGeom prst="rect">
            <a:avLst/>
          </a:prstGeom>
          <a:noFill/>
          <a:ln>
            <a:solidFill>
              <a:schemeClr val="tx1"/>
            </a:solidFill>
          </a:ln>
        </p:spPr>
        <p:txBody>
          <a:bodyPr wrap="square" rtlCol="0">
            <a:spAutoFit/>
          </a:bodyPr>
          <a:lstStyle/>
          <a:p>
            <a:r>
              <a:rPr lang="en-GB" sz="2800" dirty="0"/>
              <a:t>Chair – Berkeley Homes</a:t>
            </a:r>
          </a:p>
        </p:txBody>
      </p:sp>
      <p:sp>
        <p:nvSpPr>
          <p:cNvPr id="7" name="TextBox 6">
            <a:extLst>
              <a:ext uri="{FF2B5EF4-FFF2-40B4-BE49-F238E27FC236}">
                <a16:creationId xmlns:a16="http://schemas.microsoft.com/office/drawing/2014/main" id="{DA400E8D-539E-49D3-A16C-CB93D2F0054A}"/>
              </a:ext>
            </a:extLst>
          </p:cNvPr>
          <p:cNvSpPr txBox="1"/>
          <p:nvPr/>
        </p:nvSpPr>
        <p:spPr>
          <a:xfrm>
            <a:off x="3213683" y="6083559"/>
            <a:ext cx="8140115" cy="369332"/>
          </a:xfrm>
          <a:prstGeom prst="rect">
            <a:avLst/>
          </a:prstGeom>
          <a:noFill/>
          <a:ln>
            <a:solidFill>
              <a:schemeClr val="tx1"/>
            </a:solidFill>
          </a:ln>
        </p:spPr>
        <p:txBody>
          <a:bodyPr wrap="square" rtlCol="0">
            <a:spAutoFit/>
          </a:bodyPr>
          <a:lstStyle/>
          <a:p>
            <a:r>
              <a:rPr lang="en-GB" dirty="0"/>
              <a:t>Reports Into – WDCO Board (Operational)</a:t>
            </a:r>
          </a:p>
        </p:txBody>
      </p:sp>
    </p:spTree>
    <p:extLst>
      <p:ext uri="{BB962C8B-B14F-4D97-AF65-F5344CB8AC3E}">
        <p14:creationId xmlns:p14="http://schemas.microsoft.com/office/powerpoint/2010/main" val="36363922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7807</TotalTime>
  <Words>1085</Words>
  <Application>Microsoft Macintosh PowerPoint</Application>
  <PresentationFormat>Widescreen</PresentationFormat>
  <Paragraphs>253</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Courier New</vt:lpstr>
      <vt:lpstr>Office Theme</vt:lpstr>
      <vt:lpstr>PowerPoint Presentation</vt:lpstr>
      <vt:lpstr>HIGH LEVEL MEETINGS</vt:lpstr>
      <vt:lpstr>Round Table</vt:lpstr>
      <vt:lpstr>Strategic Management Board</vt:lpstr>
      <vt:lpstr>STRATIGIC &amp; OPERATIONAL MEETINGS</vt:lpstr>
      <vt:lpstr>Liaison meeting</vt:lpstr>
      <vt:lpstr>STRATEGIC</vt:lpstr>
      <vt:lpstr>WDCO Board (Regeneration)</vt:lpstr>
      <vt:lpstr>Design Committee</vt:lpstr>
      <vt:lpstr>Block D Working Group</vt:lpstr>
      <vt:lpstr>Communications Meeting</vt:lpstr>
      <vt:lpstr>District Heat Network</vt:lpstr>
      <vt:lpstr>Seven Sisters Road Working Group</vt:lpstr>
      <vt:lpstr>Cultural Working Group</vt:lpstr>
      <vt:lpstr>OPERATIONAL</vt:lpstr>
      <vt:lpstr>TRAs </vt:lpstr>
      <vt:lpstr>Security Meeting</vt:lpstr>
      <vt:lpstr>Operational Meeting NHG</vt:lpstr>
      <vt:lpstr>Operational Meeting LBH</vt:lpstr>
      <vt:lpstr>OPERATIONAL AND STRATEGIC</vt:lpstr>
      <vt:lpstr>Landscape Working Group</vt:lpstr>
      <vt:lpstr>Service Charge Working Group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Jaime Powell</dc:creator>
  <cp:lastModifiedBy>Roda Hassan</cp:lastModifiedBy>
  <cp:revision>92</cp:revision>
  <cp:lastPrinted>2023-05-04T09:11:58Z</cp:lastPrinted>
  <dcterms:created xsi:type="dcterms:W3CDTF">2023-03-24T13:18:00Z</dcterms:created>
  <dcterms:modified xsi:type="dcterms:W3CDTF">2023-06-08T18:17:18Z</dcterms:modified>
</cp:coreProperties>
</file>