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9" r:id="rId2"/>
    <p:sldId id="283" r:id="rId3"/>
    <p:sldId id="285" r:id="rId4"/>
    <p:sldId id="286" r:id="rId5"/>
    <p:sldId id="306" r:id="rId6"/>
    <p:sldId id="290" r:id="rId7"/>
    <p:sldId id="287" r:id="rId8"/>
    <p:sldId id="284" r:id="rId9"/>
    <p:sldId id="288" r:id="rId10"/>
    <p:sldId id="289" r:id="rId11"/>
    <p:sldId id="302" r:id="rId12"/>
    <p:sldId id="303" r:id="rId13"/>
    <p:sldId id="304" r:id="rId14"/>
    <p:sldId id="298" r:id="rId15"/>
    <p:sldId id="305" r:id="rId16"/>
    <p:sldId id="299" r:id="rId17"/>
    <p:sldId id="292" r:id="rId18"/>
    <p:sldId id="297" r:id="rId19"/>
    <p:sldId id="294" r:id="rId20"/>
    <p:sldId id="307" r:id="rId21"/>
    <p:sldId id="295" r:id="rId22"/>
    <p:sldId id="300" r:id="rId23"/>
    <p:sldId id="29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C9C1EC6-224F-4D76-9C26-27D901CCD6F8}">
          <p14:sldIdLst>
            <p14:sldId id="259"/>
            <p14:sldId id="283"/>
            <p14:sldId id="285"/>
            <p14:sldId id="286"/>
            <p14:sldId id="306"/>
            <p14:sldId id="290"/>
            <p14:sldId id="287"/>
            <p14:sldId id="284"/>
            <p14:sldId id="288"/>
            <p14:sldId id="289"/>
            <p14:sldId id="302"/>
            <p14:sldId id="303"/>
            <p14:sldId id="304"/>
            <p14:sldId id="298"/>
            <p14:sldId id="305"/>
            <p14:sldId id="299"/>
            <p14:sldId id="292"/>
            <p14:sldId id="297"/>
            <p14:sldId id="294"/>
            <p14:sldId id="307"/>
            <p14:sldId id="295"/>
            <p14:sldId id="300"/>
            <p14:sldId id="296"/>
          </p14:sldIdLst>
        </p14:section>
        <p14:section name="Untitled Section" id="{62245B47-5EEB-48FE-AED4-39518868A55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2C1"/>
    <a:srgbClr val="F6B3C1"/>
    <a:srgbClr val="293483"/>
    <a:srgbClr val="FECB24"/>
    <a:srgbClr val="FFB28C"/>
    <a:srgbClr val="F56413"/>
    <a:srgbClr val="501A4B"/>
    <a:srgbClr val="113600"/>
    <a:srgbClr val="EB600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901" autoAdjust="0"/>
  </p:normalViewPr>
  <p:slideViewPr>
    <p:cSldViewPr snapToGrid="0">
      <p:cViewPr varScale="1">
        <p:scale>
          <a:sx n="66" d="100"/>
          <a:sy n="66" d="100"/>
        </p:scale>
        <p:origin x="64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ottinghill-my.sharepoint.com/personal/max_harrington_nhg_org_uk/Documents/Desktop/ALL%20WOODB%20DOWN/Woodberry%20Down%20Sales%20rates/Woodberry%20Down%20sales%20rates%2002.06.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412538844286702"/>
          <c:y val="7.2537816243070749E-2"/>
          <c:w val="0.68064126396002866"/>
          <c:h val="0.88130175523861143"/>
        </c:manualLayout>
      </c:layout>
      <c:barChart>
        <c:barDir val="bar"/>
        <c:grouping val="clustered"/>
        <c:varyColors val="0"/>
        <c:ser>
          <c:idx val="0"/>
          <c:order val="0"/>
          <c:tx>
            <c:strRef>
              <c:f>Sheet1!$B$1</c:f>
              <c:strCache>
                <c:ptCount val="1"/>
                <c:pt idx="0">
                  <c:v>Income Range</c:v>
                </c:pt>
              </c:strCache>
            </c:strRef>
          </c:tx>
          <c:spPr>
            <a:solidFill>
              <a:srgbClr val="9CBEB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Under £40K</c:v>
                </c:pt>
                <c:pt idx="1">
                  <c:v>£40K - £50K</c:v>
                </c:pt>
                <c:pt idx="2">
                  <c:v>£50K - £60K</c:v>
                </c:pt>
                <c:pt idx="3">
                  <c:v>£60K - £70K</c:v>
                </c:pt>
                <c:pt idx="4">
                  <c:v>£70K - £80K</c:v>
                </c:pt>
                <c:pt idx="5">
                  <c:v>£80K - £90K</c:v>
                </c:pt>
                <c:pt idx="6">
                  <c:v>Over £90K</c:v>
                </c:pt>
              </c:strCache>
            </c:strRef>
          </c:cat>
          <c:val>
            <c:numRef>
              <c:f>Sheet1!$B$2:$B$8</c:f>
              <c:numCache>
                <c:formatCode>General</c:formatCode>
                <c:ptCount val="7"/>
                <c:pt idx="0">
                  <c:v>108</c:v>
                </c:pt>
                <c:pt idx="1">
                  <c:v>144</c:v>
                </c:pt>
                <c:pt idx="2">
                  <c:v>154</c:v>
                </c:pt>
                <c:pt idx="3">
                  <c:v>151</c:v>
                </c:pt>
                <c:pt idx="4">
                  <c:v>119</c:v>
                </c:pt>
                <c:pt idx="5">
                  <c:v>111</c:v>
                </c:pt>
                <c:pt idx="6">
                  <c:v>9</c:v>
                </c:pt>
              </c:numCache>
            </c:numRef>
          </c:val>
          <c:extLst>
            <c:ext xmlns:c16="http://schemas.microsoft.com/office/drawing/2014/chart" uri="{C3380CC4-5D6E-409C-BE32-E72D297353CC}">
              <c16:uniqueId val="{00000000-165C-4FDD-B332-04FD15C17818}"/>
            </c:ext>
          </c:extLst>
        </c:ser>
        <c:dLbls>
          <c:showLegendKey val="0"/>
          <c:showVal val="0"/>
          <c:showCatName val="0"/>
          <c:showSerName val="0"/>
          <c:showPercent val="0"/>
          <c:showBubbleSize val="0"/>
        </c:dLbls>
        <c:gapWidth val="182"/>
        <c:axId val="1239576032"/>
        <c:axId val="1239571768"/>
      </c:barChart>
      <c:catAx>
        <c:axId val="1239576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90000"/>
                    <a:lumOff val="10000"/>
                  </a:schemeClr>
                </a:solidFill>
                <a:latin typeface="Segoe UI" panose="020B0502040204020203" pitchFamily="34" charset="0"/>
                <a:ea typeface="+mn-ea"/>
                <a:cs typeface="Segoe UI" panose="020B0502040204020203" pitchFamily="34" charset="0"/>
              </a:defRPr>
            </a:pPr>
            <a:endParaRPr lang="en-US"/>
          </a:p>
        </c:txPr>
        <c:crossAx val="1239571768"/>
        <c:crosses val="autoZero"/>
        <c:auto val="1"/>
        <c:lblAlgn val="ctr"/>
        <c:lblOffset val="100"/>
        <c:noMultiLvlLbl val="0"/>
      </c:catAx>
      <c:valAx>
        <c:axId val="1239571768"/>
        <c:scaling>
          <c:orientation val="minMax"/>
        </c:scaling>
        <c:delete val="1"/>
        <c:axPos val="b"/>
        <c:numFmt formatCode="General" sourceLinked="1"/>
        <c:majorTickMark val="none"/>
        <c:minorTickMark val="none"/>
        <c:tickLblPos val="nextTo"/>
        <c:crossAx val="12395760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078203703168062E-2"/>
          <c:y val="0"/>
          <c:w val="0.86224685858790362"/>
          <c:h val="0.8155089604429655"/>
        </c:manualLayout>
      </c:layout>
      <c:barChart>
        <c:barDir val="col"/>
        <c:grouping val="clustered"/>
        <c:varyColors val="0"/>
        <c:ser>
          <c:idx val="0"/>
          <c:order val="0"/>
          <c:tx>
            <c:strRef>
              <c:f>Sheet5!$B$4</c:f>
              <c:strCache>
                <c:ptCount val="1"/>
                <c:pt idx="0">
                  <c:v>Woodberry Down Block B SO</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Sheet5!$C$3:$D$3</c:f>
              <c:strCache>
                <c:ptCount val="2"/>
                <c:pt idx="0">
                  <c:v>1 bed rate</c:v>
                </c:pt>
                <c:pt idx="1">
                  <c:v>2 bed rate</c:v>
                </c:pt>
              </c:strCache>
            </c:strRef>
          </c:cat>
          <c:val>
            <c:numRef>
              <c:f>Sheet5!$C$4:$D$4</c:f>
              <c:numCache>
                <c:formatCode>0.00</c:formatCode>
                <c:ptCount val="2"/>
                <c:pt idx="0">
                  <c:v>2.336283185840708</c:v>
                </c:pt>
                <c:pt idx="1">
                  <c:v>1.0344827586206895</c:v>
                </c:pt>
              </c:numCache>
            </c:numRef>
          </c:val>
          <c:extLst>
            <c:ext xmlns:c16="http://schemas.microsoft.com/office/drawing/2014/chart" uri="{C3380CC4-5D6E-409C-BE32-E72D297353CC}">
              <c16:uniqueId val="{00000000-9142-4D44-AC16-CD7593DBFB94}"/>
            </c:ext>
          </c:extLst>
        </c:ser>
        <c:ser>
          <c:idx val="1"/>
          <c:order val="1"/>
          <c:tx>
            <c:strRef>
              <c:f>Sheet5!$B$5</c:f>
              <c:strCache>
                <c:ptCount val="1"/>
                <c:pt idx="0">
                  <c:v>Woodberry Down Block D SO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Sheet5!$C$3:$D$3</c:f>
              <c:strCache>
                <c:ptCount val="2"/>
                <c:pt idx="0">
                  <c:v>1 bed rate</c:v>
                </c:pt>
                <c:pt idx="1">
                  <c:v>2 bed rate</c:v>
                </c:pt>
              </c:strCache>
            </c:strRef>
          </c:cat>
          <c:val>
            <c:numRef>
              <c:f>Sheet5!$C$5:$D$5</c:f>
              <c:numCache>
                <c:formatCode>0.00</c:formatCode>
                <c:ptCount val="2"/>
                <c:pt idx="0">
                  <c:v>1.9014084507042255</c:v>
                </c:pt>
                <c:pt idx="1">
                  <c:v>0.88235294117647056</c:v>
                </c:pt>
              </c:numCache>
            </c:numRef>
          </c:val>
          <c:extLst>
            <c:ext xmlns:c16="http://schemas.microsoft.com/office/drawing/2014/chart" uri="{C3380CC4-5D6E-409C-BE32-E72D297353CC}">
              <c16:uniqueId val="{00000001-9142-4D44-AC16-CD7593DBFB94}"/>
            </c:ext>
          </c:extLst>
        </c:ser>
        <c:dLbls>
          <c:showLegendKey val="0"/>
          <c:showVal val="0"/>
          <c:showCatName val="0"/>
          <c:showSerName val="0"/>
          <c:showPercent val="0"/>
          <c:showBubbleSize val="0"/>
        </c:dLbls>
        <c:gapWidth val="354"/>
        <c:overlap val="-35"/>
        <c:axId val="677321448"/>
        <c:axId val="677324400"/>
      </c:barChart>
      <c:catAx>
        <c:axId val="67732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677324400"/>
        <c:crosses val="autoZero"/>
        <c:auto val="1"/>
        <c:lblAlgn val="ctr"/>
        <c:lblOffset val="100"/>
        <c:noMultiLvlLbl val="0"/>
      </c:catAx>
      <c:valAx>
        <c:axId val="677324400"/>
        <c:scaling>
          <c:orientation val="minMax"/>
        </c:scaling>
        <c:delete val="1"/>
        <c:axPos val="l"/>
        <c:numFmt formatCode="0.00" sourceLinked="1"/>
        <c:majorTickMark val="none"/>
        <c:minorTickMark val="none"/>
        <c:tickLblPos val="nextTo"/>
        <c:crossAx val="67732144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Entry>
      <c:layout>
        <c:manualLayout>
          <c:xMode val="edge"/>
          <c:yMode val="edge"/>
          <c:x val="0.39846271213054058"/>
          <c:y val="5.5092306011724865E-2"/>
          <c:w val="0.52282120706254731"/>
          <c:h val="0.23632970107581697"/>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62404550035134"/>
          <c:y val="5.325349502268515E-2"/>
          <c:w val="0.59321791319185158"/>
          <c:h val="0.91593228686594219"/>
        </c:manualLayout>
      </c:layout>
      <c:barChart>
        <c:barDir val="bar"/>
        <c:grouping val="clustered"/>
        <c:varyColors val="0"/>
        <c:ser>
          <c:idx val="0"/>
          <c:order val="0"/>
          <c:tx>
            <c:strRef>
              <c:f>Sheet1!$B$1</c:f>
              <c:strCache>
                <c:ptCount val="1"/>
                <c:pt idx="0">
                  <c:v>Sales Count</c:v>
                </c:pt>
              </c:strCache>
            </c:strRef>
          </c:tx>
          <c:spPr>
            <a:solidFill>
              <a:srgbClr val="C0D6D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Southwark</c:v>
                </c:pt>
                <c:pt idx="1">
                  <c:v>Tower Hamlets</c:v>
                </c:pt>
                <c:pt idx="2">
                  <c:v>Haringey</c:v>
                </c:pt>
                <c:pt idx="3">
                  <c:v>Islington</c:v>
                </c:pt>
                <c:pt idx="4">
                  <c:v>Hackney</c:v>
                </c:pt>
              </c:strCache>
            </c:strRef>
          </c:cat>
          <c:val>
            <c:numRef>
              <c:f>Sheet1!$B$2:$B$6</c:f>
              <c:numCache>
                <c:formatCode>General</c:formatCode>
                <c:ptCount val="5"/>
                <c:pt idx="0">
                  <c:v>3</c:v>
                </c:pt>
                <c:pt idx="1">
                  <c:v>3</c:v>
                </c:pt>
                <c:pt idx="2">
                  <c:v>5</c:v>
                </c:pt>
                <c:pt idx="3">
                  <c:v>10</c:v>
                </c:pt>
                <c:pt idx="4">
                  <c:v>31</c:v>
                </c:pt>
              </c:numCache>
            </c:numRef>
          </c:val>
          <c:extLst>
            <c:ext xmlns:c16="http://schemas.microsoft.com/office/drawing/2014/chart" uri="{C3380CC4-5D6E-409C-BE32-E72D297353CC}">
              <c16:uniqueId val="{00000000-5FC4-4E33-9DB6-A3749D8C91F4}"/>
            </c:ext>
          </c:extLst>
        </c:ser>
        <c:dLbls>
          <c:showLegendKey val="0"/>
          <c:showVal val="0"/>
          <c:showCatName val="0"/>
          <c:showSerName val="0"/>
          <c:showPercent val="0"/>
          <c:showBubbleSize val="0"/>
        </c:dLbls>
        <c:gapWidth val="182"/>
        <c:axId val="1009947792"/>
        <c:axId val="1009953368"/>
      </c:barChart>
      <c:catAx>
        <c:axId val="1009947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09953368"/>
        <c:crosses val="autoZero"/>
        <c:auto val="1"/>
        <c:lblAlgn val="ctr"/>
        <c:lblOffset val="100"/>
        <c:noMultiLvlLbl val="0"/>
      </c:catAx>
      <c:valAx>
        <c:axId val="1009953368"/>
        <c:scaling>
          <c:orientation val="minMax"/>
        </c:scaling>
        <c:delete val="1"/>
        <c:axPos val="b"/>
        <c:numFmt formatCode="General" sourceLinked="1"/>
        <c:majorTickMark val="none"/>
        <c:minorTickMark val="none"/>
        <c:tickLblPos val="nextTo"/>
        <c:crossAx val="10099477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Sales Count</c:v>
                </c:pt>
              </c:strCache>
            </c:strRef>
          </c:tx>
          <c:spPr>
            <a:solidFill>
              <a:srgbClr val="C0D6D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Camden</c:v>
                </c:pt>
                <c:pt idx="1">
                  <c:v>Islington</c:v>
                </c:pt>
                <c:pt idx="2">
                  <c:v>City of Westminster</c:v>
                </c:pt>
                <c:pt idx="3">
                  <c:v>Hackney</c:v>
                </c:pt>
                <c:pt idx="4">
                  <c:v>City of London</c:v>
                </c:pt>
              </c:strCache>
            </c:strRef>
          </c:cat>
          <c:val>
            <c:numRef>
              <c:f>Sheet1!$B$2:$B$6</c:f>
              <c:numCache>
                <c:formatCode>General</c:formatCode>
                <c:ptCount val="5"/>
                <c:pt idx="0">
                  <c:v>5</c:v>
                </c:pt>
                <c:pt idx="1">
                  <c:v>6</c:v>
                </c:pt>
                <c:pt idx="2">
                  <c:v>9</c:v>
                </c:pt>
                <c:pt idx="3">
                  <c:v>11</c:v>
                </c:pt>
                <c:pt idx="4">
                  <c:v>22</c:v>
                </c:pt>
              </c:numCache>
            </c:numRef>
          </c:val>
          <c:extLst>
            <c:ext xmlns:c16="http://schemas.microsoft.com/office/drawing/2014/chart" uri="{C3380CC4-5D6E-409C-BE32-E72D297353CC}">
              <c16:uniqueId val="{00000000-EF6B-4B9A-B7F6-9C2EF2DCD9DE}"/>
            </c:ext>
          </c:extLst>
        </c:ser>
        <c:dLbls>
          <c:showLegendKey val="0"/>
          <c:showVal val="0"/>
          <c:showCatName val="0"/>
          <c:showSerName val="0"/>
          <c:showPercent val="0"/>
          <c:showBubbleSize val="0"/>
        </c:dLbls>
        <c:gapWidth val="182"/>
        <c:axId val="1239574064"/>
        <c:axId val="1239571112"/>
      </c:barChart>
      <c:catAx>
        <c:axId val="1239574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239571112"/>
        <c:crosses val="autoZero"/>
        <c:auto val="1"/>
        <c:lblAlgn val="ctr"/>
        <c:lblOffset val="100"/>
        <c:noMultiLvlLbl val="0"/>
      </c:catAx>
      <c:valAx>
        <c:axId val="1239571112"/>
        <c:scaling>
          <c:orientation val="minMax"/>
        </c:scaling>
        <c:delete val="1"/>
        <c:axPos val="b"/>
        <c:numFmt formatCode="General" sourceLinked="1"/>
        <c:majorTickMark val="none"/>
        <c:minorTickMark val="none"/>
        <c:tickLblPos val="nextTo"/>
        <c:crossAx val="1239574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865123752054359"/>
          <c:y val="4.3330338153432818E-2"/>
          <c:w val="0.62851387151372429"/>
          <c:h val="0.91333932369313431"/>
        </c:manualLayout>
      </c:layout>
      <c:barChart>
        <c:barDir val="bar"/>
        <c:grouping val="clustered"/>
        <c:varyColors val="0"/>
        <c:ser>
          <c:idx val="0"/>
          <c:order val="0"/>
          <c:tx>
            <c:strRef>
              <c:f>Sheet1!$B$1</c:f>
              <c:strCache>
                <c:ptCount val="1"/>
                <c:pt idx="0">
                  <c:v>%</c:v>
                </c:pt>
              </c:strCache>
            </c:strRef>
          </c:tx>
          <c:spPr>
            <a:solidFill>
              <a:srgbClr val="C0D6D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20 - 29</c:v>
                </c:pt>
                <c:pt idx="1">
                  <c:v>30 - 39</c:v>
                </c:pt>
                <c:pt idx="2">
                  <c:v>40 - 49</c:v>
                </c:pt>
                <c:pt idx="3">
                  <c:v>50 - 59</c:v>
                </c:pt>
                <c:pt idx="4">
                  <c:v>60 - 69</c:v>
                </c:pt>
                <c:pt idx="5">
                  <c:v>70 - 79</c:v>
                </c:pt>
              </c:strCache>
            </c:strRef>
          </c:cat>
          <c:val>
            <c:numRef>
              <c:f>Sheet1!$B$2:$B$7</c:f>
              <c:numCache>
                <c:formatCode>0%</c:formatCode>
                <c:ptCount val="6"/>
                <c:pt idx="0">
                  <c:v>7.0000000000000007E-2</c:v>
                </c:pt>
                <c:pt idx="1">
                  <c:v>0.59</c:v>
                </c:pt>
                <c:pt idx="2">
                  <c:v>0.22</c:v>
                </c:pt>
                <c:pt idx="3">
                  <c:v>0.05</c:v>
                </c:pt>
                <c:pt idx="4">
                  <c:v>0.06</c:v>
                </c:pt>
                <c:pt idx="5">
                  <c:v>0.01</c:v>
                </c:pt>
              </c:numCache>
            </c:numRef>
          </c:val>
          <c:extLst>
            <c:ext xmlns:c16="http://schemas.microsoft.com/office/drawing/2014/chart" uri="{C3380CC4-5D6E-409C-BE32-E72D297353CC}">
              <c16:uniqueId val="{00000000-D30E-43DD-9BF0-142B730E4D01}"/>
            </c:ext>
          </c:extLst>
        </c:ser>
        <c:dLbls>
          <c:showLegendKey val="0"/>
          <c:showVal val="0"/>
          <c:showCatName val="0"/>
          <c:showSerName val="0"/>
          <c:showPercent val="0"/>
          <c:showBubbleSize val="0"/>
        </c:dLbls>
        <c:gapWidth val="182"/>
        <c:axId val="871945920"/>
        <c:axId val="871945592"/>
      </c:barChart>
      <c:catAx>
        <c:axId val="871945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871945592"/>
        <c:crosses val="autoZero"/>
        <c:auto val="1"/>
        <c:lblAlgn val="ctr"/>
        <c:lblOffset val="100"/>
        <c:noMultiLvlLbl val="0"/>
      </c:catAx>
      <c:valAx>
        <c:axId val="871945592"/>
        <c:scaling>
          <c:orientation val="minMax"/>
        </c:scaling>
        <c:delete val="1"/>
        <c:axPos val="b"/>
        <c:numFmt formatCode="0%" sourceLinked="1"/>
        <c:majorTickMark val="none"/>
        <c:minorTickMark val="none"/>
        <c:tickLblPos val="nextTo"/>
        <c:crossAx val="87194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711B6-4421-4B34-8091-24628AF03668}" type="datetimeFigureOut">
              <a:rPr lang="en-GB" smtClean="0"/>
              <a:t>25/01/2024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8B17F7-9C1A-42C6-980C-55AF980F49B8}" type="slidenum">
              <a:rPr lang="en-GB" smtClean="0"/>
              <a:t>‹#›</a:t>
            </a:fld>
            <a:endParaRPr lang="en-GB"/>
          </a:p>
        </p:txBody>
      </p:sp>
    </p:spTree>
    <p:extLst>
      <p:ext uri="{BB962C8B-B14F-4D97-AF65-F5344CB8AC3E}">
        <p14:creationId xmlns:p14="http://schemas.microsoft.com/office/powerpoint/2010/main" val="1222716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8B17F7-9C1A-42C6-980C-55AF980F49B8}" type="slidenum">
              <a:rPr lang="en-GB" smtClean="0"/>
              <a:t>3</a:t>
            </a:fld>
            <a:endParaRPr lang="en-GB"/>
          </a:p>
        </p:txBody>
      </p:sp>
    </p:spTree>
    <p:extLst>
      <p:ext uri="{BB962C8B-B14F-4D97-AF65-F5344CB8AC3E}">
        <p14:creationId xmlns:p14="http://schemas.microsoft.com/office/powerpoint/2010/main" val="2262587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908B17F7-9C1A-42C6-980C-55AF980F49B8}" type="slidenum">
              <a:rPr lang="en-GB" smtClean="0"/>
              <a:t>4</a:t>
            </a:fld>
            <a:endParaRPr lang="en-GB"/>
          </a:p>
        </p:txBody>
      </p:sp>
    </p:spTree>
    <p:extLst>
      <p:ext uri="{BB962C8B-B14F-4D97-AF65-F5344CB8AC3E}">
        <p14:creationId xmlns:p14="http://schemas.microsoft.com/office/powerpoint/2010/main" val="482285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08B17F7-9C1A-42C6-980C-55AF980F49B8}" type="slidenum">
              <a:rPr lang="en-GB" smtClean="0"/>
              <a:t>6</a:t>
            </a:fld>
            <a:endParaRPr lang="en-GB"/>
          </a:p>
        </p:txBody>
      </p:sp>
    </p:spTree>
    <p:extLst>
      <p:ext uri="{BB962C8B-B14F-4D97-AF65-F5344CB8AC3E}">
        <p14:creationId xmlns:p14="http://schemas.microsoft.com/office/powerpoint/2010/main" val="1149236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8B17F7-9C1A-42C6-980C-55AF980F49B8}" type="slidenum">
              <a:rPr lang="en-GB" smtClean="0"/>
              <a:t>10</a:t>
            </a:fld>
            <a:endParaRPr lang="en-GB"/>
          </a:p>
        </p:txBody>
      </p:sp>
    </p:spTree>
    <p:extLst>
      <p:ext uri="{BB962C8B-B14F-4D97-AF65-F5344CB8AC3E}">
        <p14:creationId xmlns:p14="http://schemas.microsoft.com/office/powerpoint/2010/main" val="1363080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08B17F7-9C1A-42C6-980C-55AF980F49B8}" type="slidenum">
              <a:rPr lang="en-GB" smtClean="0"/>
              <a:t>11</a:t>
            </a:fld>
            <a:endParaRPr lang="en-GB"/>
          </a:p>
        </p:txBody>
      </p:sp>
    </p:spTree>
    <p:extLst>
      <p:ext uri="{BB962C8B-B14F-4D97-AF65-F5344CB8AC3E}">
        <p14:creationId xmlns:p14="http://schemas.microsoft.com/office/powerpoint/2010/main" val="3907959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8B17F7-9C1A-42C6-980C-55AF980F49B8}" type="slidenum">
              <a:rPr lang="en-GB" smtClean="0"/>
              <a:t>18</a:t>
            </a:fld>
            <a:endParaRPr lang="en-GB"/>
          </a:p>
        </p:txBody>
      </p:sp>
    </p:spTree>
    <p:extLst>
      <p:ext uri="{BB962C8B-B14F-4D97-AF65-F5344CB8AC3E}">
        <p14:creationId xmlns:p14="http://schemas.microsoft.com/office/powerpoint/2010/main" val="2917592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3"/>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641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044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6"/>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1084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4012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7"/>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7"/>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3044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8449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7850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2547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749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4215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864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1/25/2024</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49372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hart" Target="../charts/chart3.xml"/><Relationship Id="rId7" Type="http://schemas.openxmlformats.org/officeDocument/2006/relationships/image" Target="../media/image9.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chart" Target="../charts/chart5.xml"/><Relationship Id="rId10" Type="http://schemas.openxmlformats.org/officeDocument/2006/relationships/image" Target="../media/image12.png"/><Relationship Id="rId4" Type="http://schemas.openxmlformats.org/officeDocument/2006/relationships/chart" Target="../charts/chart4.xml"/><Relationship Id="rId9" Type="http://schemas.openxmlformats.org/officeDocument/2006/relationships/image" Target="../media/image11.svg"/></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5" name="Title 1">
            <a:extLst>
              <a:ext uri="{FF2B5EF4-FFF2-40B4-BE49-F238E27FC236}">
                <a16:creationId xmlns:a16="http://schemas.microsoft.com/office/drawing/2014/main" id="{FD85C4FE-D5A5-1C78-EEA9-9F03D9AF5FD2}"/>
              </a:ext>
            </a:extLst>
          </p:cNvPr>
          <p:cNvSpPr txBox="1">
            <a:spLocks/>
          </p:cNvSpPr>
          <p:nvPr/>
        </p:nvSpPr>
        <p:spPr>
          <a:xfrm>
            <a:off x="911775" y="5296599"/>
            <a:ext cx="7772400" cy="1463040"/>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000" dirty="0">
                <a:solidFill>
                  <a:schemeClr val="bg1"/>
                </a:solidFill>
                <a:latin typeface="MuseoSansCyrl-700" panose="020B0604020202020204"/>
              </a:rPr>
              <a:t>Intermediate Offer – Woodberry Down</a:t>
            </a:r>
            <a:endParaRPr lang="en-US" sz="3000" dirty="0">
              <a:solidFill>
                <a:schemeClr val="bg1"/>
              </a:solidFill>
              <a:latin typeface="MuseoSansCyrl-700" panose="020B0604020202020204"/>
            </a:endParaRPr>
          </a:p>
        </p:txBody>
      </p:sp>
      <p:pic>
        <p:nvPicPr>
          <p:cNvPr id="8" name="Picture 4" descr="Woodberry Down (@WoodberryDown_) / Twitter">
            <a:extLst>
              <a:ext uri="{FF2B5EF4-FFF2-40B4-BE49-F238E27FC236}">
                <a16:creationId xmlns:a16="http://schemas.microsoft.com/office/drawing/2014/main" id="{E2432113-6BD5-4417-58AC-DEEEE78AF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9021" y="1979867"/>
            <a:ext cx="2068385" cy="206838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10" descr="Woodberry Down, N4 - HomeViews">
            <a:extLst>
              <a:ext uri="{FF2B5EF4-FFF2-40B4-BE49-F238E27FC236}">
                <a16:creationId xmlns:a16="http://schemas.microsoft.com/office/drawing/2014/main" id="{B3BF4C0E-22F9-5FF4-6D47-0BAEEF05A0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033" y="1209714"/>
            <a:ext cx="5415545" cy="3608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FCFDCA1B-15D4-4082-4614-87DDBC451DD9}"/>
              </a:ext>
            </a:extLst>
          </p:cNvPr>
          <p:cNvPicPr>
            <a:picLocks noChangeAspect="1"/>
          </p:cNvPicPr>
          <p:nvPr/>
        </p:nvPicPr>
        <p:blipFill>
          <a:blip r:embed="rId5"/>
          <a:stretch>
            <a:fillRect/>
          </a:stretch>
        </p:blipFill>
        <p:spPr>
          <a:xfrm>
            <a:off x="8831850" y="1979867"/>
            <a:ext cx="3068852" cy="2068384"/>
          </a:xfrm>
          <a:prstGeom prst="rect">
            <a:avLst/>
          </a:prstGeom>
        </p:spPr>
      </p:pic>
      <p:sp>
        <p:nvSpPr>
          <p:cNvPr id="11" name="Freeform 3">
            <a:extLst>
              <a:ext uri="{FF2B5EF4-FFF2-40B4-BE49-F238E27FC236}">
                <a16:creationId xmlns:a16="http://schemas.microsoft.com/office/drawing/2014/main" id="{045B6C84-2C74-3DAE-BD90-5984D74EBC45}"/>
              </a:ext>
            </a:extLst>
          </p:cNvPr>
          <p:cNvSpPr/>
          <p:nvPr/>
        </p:nvSpPr>
        <p:spPr>
          <a:xfrm>
            <a:off x="9983655" y="4998584"/>
            <a:ext cx="1703070" cy="1474470"/>
          </a:xfrm>
          <a:custGeom>
            <a:avLst/>
            <a:gdLst/>
            <a:ahLst/>
            <a:cxnLst/>
            <a:rect l="l" t="t" r="r" b="b"/>
            <a:pathLst>
              <a:path w="3406140" h="2948940">
                <a:moveTo>
                  <a:pt x="0" y="0"/>
                </a:moveTo>
                <a:lnTo>
                  <a:pt x="3406140" y="0"/>
                </a:lnTo>
                <a:lnTo>
                  <a:pt x="3406140" y="2948940"/>
                </a:lnTo>
                <a:lnTo>
                  <a:pt x="0" y="2948940"/>
                </a:lnTo>
                <a:lnTo>
                  <a:pt x="0" y="0"/>
                </a:lnTo>
                <a:close/>
              </a:path>
            </a:pathLst>
          </a:custGeom>
          <a:blipFill>
            <a:blip r:embed="rId6"/>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0278DD7B-38CC-20CD-45D0-46384C8C153C}"/>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a:solidFill>
                  <a:srgbClr val="F6B3C1"/>
                </a:solidFill>
                <a:latin typeface="Calibri (MS) Bold"/>
                <a:ea typeface="+mn-ea"/>
                <a:cs typeface="+mn-cs"/>
              </a:rPr>
              <a:t>Agenda</a:t>
            </a:r>
          </a:p>
        </p:txBody>
      </p:sp>
      <p:sp>
        <p:nvSpPr>
          <p:cNvPr id="4" name="Content Placeholder 2">
            <a:extLst>
              <a:ext uri="{FF2B5EF4-FFF2-40B4-BE49-F238E27FC236}">
                <a16:creationId xmlns:a16="http://schemas.microsoft.com/office/drawing/2014/main" id="{47E5391A-7CBB-AFBD-A963-1C80792C8BF9}"/>
              </a:ext>
            </a:extLst>
          </p:cNvPr>
          <p:cNvSpPr txBox="1">
            <a:spLocks/>
          </p:cNvSpPr>
          <p:nvPr/>
        </p:nvSpPr>
        <p:spPr>
          <a:xfrm>
            <a:off x="779603" y="1258305"/>
            <a:ext cx="9720071" cy="4023360"/>
          </a:xfrm>
          <a:prstGeom prst="rect">
            <a:avLst/>
          </a:prstGeom>
        </p:spPr>
        <p:txBody>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marL="342900" indent="-342900">
              <a:lnSpc>
                <a:spcPct val="150000"/>
              </a:lnSpc>
              <a:buFont typeface="+mj-lt"/>
              <a:buAutoNum type="arabicPeriod"/>
            </a:pPr>
            <a:r>
              <a:rPr lang="en-GB" sz="3000" b="1" dirty="0">
                <a:solidFill>
                  <a:schemeClr val="bg1"/>
                </a:solidFill>
                <a:latin typeface="MuseoSansCyrl-700"/>
              </a:rPr>
              <a:t>Welcome and introductions</a:t>
            </a:r>
          </a:p>
          <a:p>
            <a:pPr marL="342900" indent="-342900">
              <a:lnSpc>
                <a:spcPct val="150000"/>
              </a:lnSpc>
              <a:buFont typeface="+mj-lt"/>
              <a:buAutoNum type="arabicPeriod"/>
            </a:pPr>
            <a:r>
              <a:rPr lang="en-GB" sz="3000" b="1" dirty="0">
                <a:solidFill>
                  <a:schemeClr val="bg1"/>
                </a:solidFill>
                <a:latin typeface="MuseoSansCyrl-700"/>
              </a:rPr>
              <a:t>The context: Principal Development Agreement (PDA) </a:t>
            </a:r>
          </a:p>
          <a:p>
            <a:pPr marL="342900" indent="-342900">
              <a:lnSpc>
                <a:spcPct val="150000"/>
              </a:lnSpc>
              <a:buFont typeface="+mj-lt"/>
              <a:buAutoNum type="arabicPeriod"/>
            </a:pPr>
            <a:r>
              <a:rPr lang="en-GB" sz="3000" b="1" dirty="0">
                <a:solidFill>
                  <a:schemeClr val="bg1"/>
                </a:solidFill>
                <a:latin typeface="MuseoSansCyrl-700"/>
              </a:rPr>
              <a:t>Intermediate products </a:t>
            </a:r>
          </a:p>
          <a:p>
            <a:pPr marL="342900" indent="-342900">
              <a:lnSpc>
                <a:spcPct val="150000"/>
              </a:lnSpc>
              <a:buFont typeface="+mj-lt"/>
              <a:buAutoNum type="arabicPeriod"/>
            </a:pPr>
            <a:r>
              <a:rPr lang="en-GB" sz="3000" b="1" dirty="0">
                <a:solidFill>
                  <a:schemeClr val="bg1"/>
                </a:solidFill>
                <a:latin typeface="MuseoSansCyrl-700"/>
              </a:rPr>
              <a:t>Shared Ownership – explained by NHG Sales</a:t>
            </a:r>
          </a:p>
          <a:p>
            <a:pPr marL="342900" indent="-342900">
              <a:lnSpc>
                <a:spcPct val="150000"/>
              </a:lnSpc>
              <a:buFont typeface="+mj-lt"/>
              <a:buAutoNum type="arabicPeriod"/>
            </a:pPr>
            <a:r>
              <a:rPr lang="en-GB" sz="3000" b="1" dirty="0">
                <a:solidFill>
                  <a:schemeClr val="bg1"/>
                </a:solidFill>
                <a:latin typeface="MuseoSansCyrl-700"/>
              </a:rPr>
              <a:t>Future discussions</a:t>
            </a:r>
          </a:p>
          <a:p>
            <a:endParaRPr lang="en-GB" dirty="0"/>
          </a:p>
        </p:txBody>
      </p:sp>
    </p:spTree>
    <p:extLst>
      <p:ext uri="{BB962C8B-B14F-4D97-AF65-F5344CB8AC3E}">
        <p14:creationId xmlns:p14="http://schemas.microsoft.com/office/powerpoint/2010/main" val="2649808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264C9EDB-EEF7-1553-B49E-C94F4DB242BF}"/>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a:solidFill>
                  <a:srgbClr val="F6B3C1"/>
                </a:solidFill>
                <a:latin typeface="Calibri (MS) Bold"/>
                <a:ea typeface="+mn-ea"/>
                <a:cs typeface="+mn-cs"/>
              </a:rPr>
              <a:t>Principal Development Agreement (PDA)</a:t>
            </a:r>
          </a:p>
        </p:txBody>
      </p:sp>
      <p:sp>
        <p:nvSpPr>
          <p:cNvPr id="4" name="Content Placeholder 2">
            <a:extLst>
              <a:ext uri="{FF2B5EF4-FFF2-40B4-BE49-F238E27FC236}">
                <a16:creationId xmlns:a16="http://schemas.microsoft.com/office/drawing/2014/main" id="{A92E81B6-C46B-D050-9136-AFA2A5138B65}"/>
              </a:ext>
            </a:extLst>
          </p:cNvPr>
          <p:cNvSpPr txBox="1">
            <a:spLocks/>
          </p:cNvSpPr>
          <p:nvPr/>
        </p:nvSpPr>
        <p:spPr>
          <a:xfrm>
            <a:off x="1024128" y="1940767"/>
            <a:ext cx="9720072" cy="4368593"/>
          </a:xfrm>
          <a:prstGeom prst="rect">
            <a:avLst/>
          </a:prstGeom>
        </p:spPr>
        <p:txBody>
          <a:bodyPr>
            <a:normAutofit/>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a:defRPr/>
            </a:pPr>
            <a:endParaRPr lang="en-US" altLang="en-US" sz="2000" dirty="0">
              <a:solidFill>
                <a:srgbClr val="000000"/>
              </a:solidFill>
              <a:latin typeface="Calibri" panose="020F0502020204030204" pitchFamily="34" charset="0"/>
              <a:cs typeface="Calibri" panose="020F0502020204030204" pitchFamily="34" charset="0"/>
            </a:endParaRPr>
          </a:p>
          <a:p>
            <a:pPr>
              <a:defRPr/>
            </a:pPr>
            <a:r>
              <a:rPr lang="en-US" altLang="en-US" sz="2000" dirty="0">
                <a:solidFill>
                  <a:schemeClr val="bg1"/>
                </a:solidFill>
                <a:latin typeface="MuseoSansCyrl-700"/>
              </a:rPr>
              <a:t>PDA definition - “Intermediate Housing Units” means Affordable Shared Ownership Units and Affordable Shared Equity Units</a:t>
            </a:r>
          </a:p>
          <a:p>
            <a:pPr>
              <a:defRPr/>
            </a:pPr>
            <a:r>
              <a:rPr lang="en-US" altLang="en-US" sz="2000" dirty="0">
                <a:solidFill>
                  <a:schemeClr val="bg1"/>
                </a:solidFill>
                <a:latin typeface="MuseoSansCyrl-700"/>
              </a:rPr>
              <a:t>The PDA sets out the NHG purchase prices for Social Rent (SR), Shared Ownership (SO) &amp; Shared Equity (SE) homes</a:t>
            </a:r>
          </a:p>
          <a:p>
            <a:pPr>
              <a:defRPr/>
            </a:pPr>
            <a:r>
              <a:rPr lang="en-US" altLang="en-US" sz="2000" dirty="0">
                <a:solidFill>
                  <a:schemeClr val="bg1"/>
                </a:solidFill>
                <a:latin typeface="MuseoSansCyrl-700"/>
              </a:rPr>
              <a:t>NHG entered into the PDA based on these products and the affordable housing viability</a:t>
            </a:r>
          </a:p>
        </p:txBody>
      </p:sp>
    </p:spTree>
    <p:extLst>
      <p:ext uri="{BB962C8B-B14F-4D97-AF65-F5344CB8AC3E}">
        <p14:creationId xmlns:p14="http://schemas.microsoft.com/office/powerpoint/2010/main" val="3076398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8DDF3004-0808-E691-1F08-768419A85F3E}"/>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dirty="0">
                <a:solidFill>
                  <a:srgbClr val="F6B3C1"/>
                </a:solidFill>
                <a:latin typeface="Calibri (MS) Bold"/>
                <a:ea typeface="+mn-ea"/>
                <a:cs typeface="+mn-cs"/>
              </a:rPr>
              <a:t>London Living Rent</a:t>
            </a:r>
          </a:p>
        </p:txBody>
      </p:sp>
      <p:sp>
        <p:nvSpPr>
          <p:cNvPr id="4" name="Content Placeholder 2">
            <a:extLst>
              <a:ext uri="{FF2B5EF4-FFF2-40B4-BE49-F238E27FC236}">
                <a16:creationId xmlns:a16="http://schemas.microsoft.com/office/drawing/2014/main" id="{BAAED0E0-85D6-BD59-AF0D-4DD266C425EE}"/>
              </a:ext>
            </a:extLst>
          </p:cNvPr>
          <p:cNvSpPr txBox="1">
            <a:spLocks/>
          </p:cNvSpPr>
          <p:nvPr/>
        </p:nvSpPr>
        <p:spPr>
          <a:xfrm>
            <a:off x="1024129" y="1834444"/>
            <a:ext cx="9720071" cy="4023360"/>
          </a:xfrm>
          <a:prstGeom prst="rect">
            <a:avLst/>
          </a:prstGeom>
        </p:spPr>
        <p:txBody>
          <a:bodyPr>
            <a:normAutofit/>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a:defRPr/>
            </a:pPr>
            <a:r>
              <a:rPr lang="en-GB" altLang="en-US" sz="2000" dirty="0">
                <a:solidFill>
                  <a:schemeClr val="bg1"/>
                </a:solidFill>
                <a:latin typeface="MuseoSansCyrl-700"/>
              </a:rPr>
              <a:t>Initial three year fixed-term tenancy for households earning under £60k with reduced rent to allow residents to save towards buying their home via SO.</a:t>
            </a:r>
          </a:p>
          <a:p>
            <a:pPr lvl="2">
              <a:defRPr/>
            </a:pPr>
            <a:r>
              <a:rPr lang="en-GB" altLang="en-US" sz="2000" dirty="0">
                <a:solidFill>
                  <a:schemeClr val="bg1"/>
                </a:solidFill>
                <a:latin typeface="MuseoSansCyrl-700"/>
              </a:rPr>
              <a:t>0 conversions to home ownership since 2018</a:t>
            </a:r>
          </a:p>
          <a:p>
            <a:pPr lvl="2">
              <a:defRPr/>
            </a:pPr>
            <a:r>
              <a:rPr lang="en-GB" altLang="en-US" sz="2000" dirty="0">
                <a:solidFill>
                  <a:schemeClr val="bg1"/>
                </a:solidFill>
                <a:latin typeface="MuseoSansCyrl-700"/>
              </a:rPr>
              <a:t>Finances and/or savings have been squeezed by the cost-of-living crisis, hindering conversions to SO.</a:t>
            </a:r>
          </a:p>
          <a:p>
            <a:pPr lvl="1">
              <a:defRPr/>
            </a:pPr>
            <a:r>
              <a:rPr lang="en-US" altLang="en-US" sz="2000" dirty="0">
                <a:solidFill>
                  <a:schemeClr val="bg1"/>
                </a:solidFill>
                <a:latin typeface="MuseoSansCyrl-700"/>
              </a:rPr>
              <a:t> LLR not financially viable </a:t>
            </a:r>
          </a:p>
          <a:p>
            <a:pPr lvl="1">
              <a:defRPr/>
            </a:pPr>
            <a:r>
              <a:rPr lang="en-US" altLang="en-US" sz="2000" dirty="0">
                <a:solidFill>
                  <a:schemeClr val="bg1"/>
                </a:solidFill>
                <a:latin typeface="MuseoSansCyrl-700"/>
              </a:rPr>
              <a:t> NHG currently has 42 void homes out of 355 total (12%) due to strict eligibility criteria</a:t>
            </a:r>
          </a:p>
          <a:p>
            <a:pPr lvl="1">
              <a:defRPr/>
            </a:pPr>
            <a:r>
              <a:rPr lang="en-US" altLang="en-US" sz="2000" dirty="0">
                <a:solidFill>
                  <a:schemeClr val="bg1"/>
                </a:solidFill>
                <a:latin typeface="MuseoSansCyrl-700"/>
              </a:rPr>
              <a:t> LLR product discontinued in 2023 for new NHG projects</a:t>
            </a:r>
            <a:endParaRPr lang="en-GB" sz="2000" dirty="0">
              <a:solidFill>
                <a:schemeClr val="bg1"/>
              </a:solidFill>
              <a:latin typeface="MuseoSansCyrl-700"/>
            </a:endParaRPr>
          </a:p>
        </p:txBody>
      </p:sp>
    </p:spTree>
    <p:extLst>
      <p:ext uri="{BB962C8B-B14F-4D97-AF65-F5344CB8AC3E}">
        <p14:creationId xmlns:p14="http://schemas.microsoft.com/office/powerpoint/2010/main" val="3393023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199144-F8C5-1B4D-E7C1-0B95AF6F1234}"/>
              </a:ext>
            </a:extLst>
          </p:cNvPr>
          <p:cNvPicPr>
            <a:picLocks noChangeAspect="1"/>
          </p:cNvPicPr>
          <p:nvPr/>
        </p:nvPicPr>
        <p:blipFill>
          <a:blip r:embed="rId2"/>
          <a:stretch>
            <a:fillRect/>
          </a:stretch>
        </p:blipFill>
        <p:spPr>
          <a:xfrm>
            <a:off x="9449" y="0"/>
            <a:ext cx="12173101" cy="6858000"/>
          </a:xfrm>
          <a:prstGeom prst="rect">
            <a:avLst/>
          </a:prstGeom>
        </p:spPr>
      </p:pic>
      <p:sp>
        <p:nvSpPr>
          <p:cNvPr id="3" name="Title 1">
            <a:extLst>
              <a:ext uri="{FF2B5EF4-FFF2-40B4-BE49-F238E27FC236}">
                <a16:creationId xmlns:a16="http://schemas.microsoft.com/office/drawing/2014/main" id="{E30630B5-1F53-ACC4-5193-2C45E2CF80C2}"/>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endParaRPr lang="en-GB" sz="3600" b="1" dirty="0">
              <a:solidFill>
                <a:srgbClr val="F6B3C1"/>
              </a:solidFill>
              <a:latin typeface="Calibri (MS) Bold"/>
              <a:ea typeface="+mn-ea"/>
              <a:cs typeface="+mn-cs"/>
            </a:endParaRPr>
          </a:p>
        </p:txBody>
      </p:sp>
      <p:sp>
        <p:nvSpPr>
          <p:cNvPr id="5" name="Title 4">
            <a:extLst>
              <a:ext uri="{FF2B5EF4-FFF2-40B4-BE49-F238E27FC236}">
                <a16:creationId xmlns:a16="http://schemas.microsoft.com/office/drawing/2014/main" id="{24408B6F-E11F-613A-E2E6-63E143F4E6A4}"/>
              </a:ext>
            </a:extLst>
          </p:cNvPr>
          <p:cNvSpPr>
            <a:spLocks noGrp="1"/>
          </p:cNvSpPr>
          <p:nvPr>
            <p:ph type="title"/>
          </p:nvPr>
        </p:nvSpPr>
        <p:spPr>
          <a:xfrm>
            <a:off x="3202576" y="763524"/>
            <a:ext cx="4691743" cy="571500"/>
          </a:xfrm>
        </p:spPr>
        <p:txBody>
          <a:bodyPr>
            <a:normAutofit fontScale="90000"/>
          </a:bodyPr>
          <a:lstStyle/>
          <a:p>
            <a:r>
              <a:rPr lang="en-GB" sz="4000" b="1" dirty="0">
                <a:solidFill>
                  <a:srgbClr val="F6B3C1"/>
                </a:solidFill>
                <a:latin typeface="Calibri (MS) Bold"/>
                <a:ea typeface="+mn-ea"/>
                <a:cs typeface="+mn-cs"/>
              </a:rPr>
              <a:t>Hackney Living Rent</a:t>
            </a:r>
            <a:br>
              <a:rPr lang="en-GB" sz="2400" b="1" dirty="0">
                <a:solidFill>
                  <a:srgbClr val="F6B3C1"/>
                </a:solidFill>
                <a:latin typeface="Calibri (MS) Bold"/>
                <a:ea typeface="+mn-ea"/>
                <a:cs typeface="+mn-cs"/>
              </a:rPr>
            </a:br>
            <a:endParaRPr lang="en-GB" dirty="0"/>
          </a:p>
        </p:txBody>
      </p:sp>
      <p:sp>
        <p:nvSpPr>
          <p:cNvPr id="6" name="Content Placeholder 5">
            <a:extLst>
              <a:ext uri="{FF2B5EF4-FFF2-40B4-BE49-F238E27FC236}">
                <a16:creationId xmlns:a16="http://schemas.microsoft.com/office/drawing/2014/main" id="{B26E8529-1D76-039C-9C98-74BAFB0FC7EF}"/>
              </a:ext>
            </a:extLst>
          </p:cNvPr>
          <p:cNvSpPr>
            <a:spLocks noGrp="1"/>
          </p:cNvSpPr>
          <p:nvPr>
            <p:ph idx="1"/>
          </p:nvPr>
        </p:nvSpPr>
        <p:spPr>
          <a:xfrm>
            <a:off x="1177834" y="2022239"/>
            <a:ext cx="8741229" cy="4720045"/>
          </a:xfrm>
        </p:spPr>
        <p:txBody>
          <a:bodyPr>
            <a:normAutofit/>
          </a:bodyPr>
          <a:lstStyle/>
          <a:p>
            <a:pPr marL="457200" lvl="0" indent="-342900" algn="l" rtl="0">
              <a:spcBef>
                <a:spcPts val="0"/>
              </a:spcBef>
              <a:spcAft>
                <a:spcPts val="0"/>
              </a:spcAft>
              <a:buSzPts val="1800"/>
              <a:buChar char="●"/>
            </a:pPr>
            <a:r>
              <a:rPr lang="en-GB" sz="2000" dirty="0">
                <a:solidFill>
                  <a:schemeClr val="bg1"/>
                </a:solidFill>
                <a:latin typeface="MuseoSansCyrl-700"/>
              </a:rPr>
              <a:t>A new type of affordable housing, aimed at people on middle incomes that wouldn’t normally qualify for social housing. </a:t>
            </a:r>
          </a:p>
          <a:p>
            <a:pPr marL="457200" lvl="0" indent="-342900" algn="l" rtl="0">
              <a:spcBef>
                <a:spcPts val="0"/>
              </a:spcBef>
              <a:spcAft>
                <a:spcPts val="0"/>
              </a:spcAft>
              <a:buSzPts val="1800"/>
              <a:buChar char="●"/>
            </a:pPr>
            <a:r>
              <a:rPr lang="en-GB" sz="2000" dirty="0">
                <a:solidFill>
                  <a:schemeClr val="bg1"/>
                </a:solidFill>
                <a:latin typeface="MuseoSansCyrl-700"/>
              </a:rPr>
              <a:t>Rents are calculated based on a third of average ward-level incomes</a:t>
            </a:r>
          </a:p>
          <a:p>
            <a:pPr marL="457200" lvl="0" indent="-342900" algn="l" rtl="0">
              <a:spcBef>
                <a:spcPts val="0"/>
              </a:spcBef>
              <a:spcAft>
                <a:spcPts val="0"/>
              </a:spcAft>
              <a:buSzPts val="1800"/>
              <a:buChar char="●"/>
            </a:pPr>
            <a:r>
              <a:rPr lang="en-GB" sz="2000" dirty="0">
                <a:solidFill>
                  <a:schemeClr val="bg1"/>
                </a:solidFill>
                <a:latin typeface="MuseoSansCyrl-700"/>
              </a:rPr>
              <a:t>Lettings policy set up: £60k/annum max household income, 3 year live/work connection to the borough, must not own a home</a:t>
            </a:r>
          </a:p>
          <a:p>
            <a:pPr marL="457200" lvl="0" indent="-342900" algn="l" rtl="0">
              <a:spcBef>
                <a:spcPts val="0"/>
              </a:spcBef>
              <a:spcAft>
                <a:spcPts val="0"/>
              </a:spcAft>
              <a:buSzPts val="1800"/>
              <a:buChar char="●"/>
            </a:pPr>
            <a:r>
              <a:rPr lang="en-GB" sz="2000" dirty="0">
                <a:solidFill>
                  <a:schemeClr val="bg1"/>
                </a:solidFill>
                <a:latin typeface="MuseoSansCyrl-700"/>
              </a:rPr>
              <a:t>Subject to minimum household requirements (e.g. couple -&gt; 1 bed)</a:t>
            </a:r>
          </a:p>
          <a:p>
            <a:pPr marL="457200" lvl="0" indent="-342900" algn="l" rtl="0">
              <a:spcBef>
                <a:spcPts val="0"/>
              </a:spcBef>
              <a:spcAft>
                <a:spcPts val="0"/>
              </a:spcAft>
              <a:buSzPts val="1800"/>
              <a:buChar char="●"/>
            </a:pPr>
            <a:r>
              <a:rPr lang="en-GB" sz="2000" dirty="0">
                <a:solidFill>
                  <a:schemeClr val="bg1"/>
                </a:solidFill>
                <a:latin typeface="MuseoSansCyrl-700"/>
              </a:rPr>
              <a:t>Successful applicants will go to a randomised ballot</a:t>
            </a:r>
          </a:p>
          <a:p>
            <a:pPr marL="457200" lvl="0" indent="-342900" algn="l" rtl="0">
              <a:spcBef>
                <a:spcPts val="0"/>
              </a:spcBef>
              <a:spcAft>
                <a:spcPts val="0"/>
              </a:spcAft>
              <a:buSzPts val="1800"/>
              <a:buChar char="●"/>
            </a:pPr>
            <a:r>
              <a:rPr lang="en-GB" sz="2000" dirty="0">
                <a:solidFill>
                  <a:schemeClr val="bg1"/>
                </a:solidFill>
                <a:latin typeface="MuseoSansCyrl-700"/>
              </a:rPr>
              <a:t>4 market rent homes subsidise 1 living rent home</a:t>
            </a:r>
          </a:p>
          <a:p>
            <a:pPr marL="457200" lvl="0" indent="-342900" algn="l" rtl="0">
              <a:spcBef>
                <a:spcPts val="0"/>
              </a:spcBef>
              <a:spcAft>
                <a:spcPts val="0"/>
              </a:spcAft>
              <a:buSzPts val="1800"/>
              <a:buChar char="●"/>
            </a:pPr>
            <a:r>
              <a:rPr lang="en-GB" sz="2000" dirty="0">
                <a:solidFill>
                  <a:schemeClr val="bg1"/>
                </a:solidFill>
                <a:latin typeface="MuseoSansCyrl-700"/>
              </a:rPr>
              <a:t>No option/requirement to buy the property after X years like LLR</a:t>
            </a:r>
          </a:p>
          <a:p>
            <a:pPr marL="457200" lvl="0" indent="-342900" algn="l" rtl="0">
              <a:spcBef>
                <a:spcPts val="0"/>
              </a:spcBef>
              <a:spcAft>
                <a:spcPts val="0"/>
              </a:spcAft>
              <a:buSzPts val="1800"/>
              <a:buChar char="●"/>
            </a:pPr>
            <a:r>
              <a:rPr lang="en-GB" sz="2000" dirty="0">
                <a:solidFill>
                  <a:schemeClr val="bg1"/>
                </a:solidFill>
                <a:latin typeface="MuseoSansCyrl-700"/>
              </a:rPr>
              <a:t>Woodberry Down levels 23/24: £1027 - 1 bed, £1141 - 2 bed, £1255 - 3 bed </a:t>
            </a:r>
          </a:p>
          <a:p>
            <a:endParaRPr lang="en-GB" dirty="0"/>
          </a:p>
        </p:txBody>
      </p:sp>
    </p:spTree>
    <p:extLst>
      <p:ext uri="{BB962C8B-B14F-4D97-AF65-F5344CB8AC3E}">
        <p14:creationId xmlns:p14="http://schemas.microsoft.com/office/powerpoint/2010/main" val="175540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1E34D9EA-F2AD-2DB4-B1C5-64B20C333795}"/>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dirty="0">
                <a:solidFill>
                  <a:srgbClr val="F6B3C1"/>
                </a:solidFill>
                <a:latin typeface="Calibri (MS) Bold"/>
                <a:ea typeface="+mn-ea"/>
                <a:cs typeface="+mn-cs"/>
              </a:rPr>
              <a:t>Intermediate</a:t>
            </a:r>
            <a:r>
              <a:rPr lang="en-GB" dirty="0">
                <a:solidFill>
                  <a:srgbClr val="00B050"/>
                </a:solidFill>
              </a:rPr>
              <a:t> </a:t>
            </a:r>
            <a:r>
              <a:rPr lang="en-GB" sz="3600" b="1" dirty="0">
                <a:solidFill>
                  <a:srgbClr val="F6B3C1"/>
                </a:solidFill>
                <a:latin typeface="Calibri (MS) Bold"/>
                <a:ea typeface="+mn-ea"/>
                <a:cs typeface="+mn-cs"/>
              </a:rPr>
              <a:t>market rent</a:t>
            </a:r>
          </a:p>
        </p:txBody>
      </p:sp>
      <p:sp>
        <p:nvSpPr>
          <p:cNvPr id="4" name="Content Placeholder 2">
            <a:extLst>
              <a:ext uri="{FF2B5EF4-FFF2-40B4-BE49-F238E27FC236}">
                <a16:creationId xmlns:a16="http://schemas.microsoft.com/office/drawing/2014/main" id="{B5995D89-98D8-CD31-5F77-1422C36B6AA6}"/>
              </a:ext>
            </a:extLst>
          </p:cNvPr>
          <p:cNvSpPr txBox="1">
            <a:spLocks/>
          </p:cNvSpPr>
          <p:nvPr/>
        </p:nvSpPr>
        <p:spPr>
          <a:xfrm>
            <a:off x="1024128" y="1761423"/>
            <a:ext cx="9720071" cy="4547937"/>
          </a:xfrm>
          <a:prstGeom prst="rect">
            <a:avLst/>
          </a:prstGeom>
        </p:spPr>
        <p:txBody>
          <a:bodyPr>
            <a:normAutofit fontScale="92500" lnSpcReduction="10000"/>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a:buFont typeface="Wingdings" panose="05000000000000000000" pitchFamily="2" charset="2"/>
              <a:buChar char="§"/>
            </a:pPr>
            <a:r>
              <a:rPr lang="en-GB" sz="2200" dirty="0">
                <a:solidFill>
                  <a:schemeClr val="bg1"/>
                </a:solidFill>
                <a:latin typeface="MuseoSansCyrl-700"/>
              </a:rPr>
              <a:t> £60k household income cap</a:t>
            </a:r>
          </a:p>
          <a:p>
            <a:pPr>
              <a:buFont typeface="Wingdings" panose="05000000000000000000" pitchFamily="2" charset="2"/>
              <a:buChar char="§"/>
            </a:pPr>
            <a:r>
              <a:rPr lang="en-GB" sz="2200" dirty="0">
                <a:solidFill>
                  <a:schemeClr val="bg1"/>
                </a:solidFill>
                <a:latin typeface="MuseoSansCyrl-700"/>
              </a:rPr>
              <a:t> 80% market rent </a:t>
            </a:r>
          </a:p>
          <a:p>
            <a:pPr lvl="1">
              <a:buFont typeface="Wingdings" panose="05000000000000000000" pitchFamily="2" charset="2"/>
              <a:buChar char="§"/>
            </a:pPr>
            <a:r>
              <a:rPr lang="en-GB" sz="2200" dirty="0">
                <a:solidFill>
                  <a:schemeClr val="bg1"/>
                </a:solidFill>
                <a:latin typeface="MuseoSansCyrl-700"/>
              </a:rPr>
              <a:t>c.£1,600pcm based on private rent of £2,000pcm for one bed home at Woodberry Down</a:t>
            </a:r>
          </a:p>
          <a:p>
            <a:pPr>
              <a:buFont typeface="Wingdings" panose="05000000000000000000" pitchFamily="2" charset="2"/>
              <a:buChar char="§"/>
            </a:pPr>
            <a:r>
              <a:rPr lang="en-GB" sz="2200" dirty="0">
                <a:solidFill>
                  <a:schemeClr val="bg1"/>
                </a:solidFill>
                <a:latin typeface="MuseoSansCyrl-700"/>
              </a:rPr>
              <a:t> Affordability check – rent and long-term commitments must not exceed 45% of income</a:t>
            </a:r>
          </a:p>
          <a:p>
            <a:pPr lvl="1">
              <a:buFont typeface="Wingdings" panose="05000000000000000000" pitchFamily="2" charset="2"/>
              <a:buChar char="§"/>
            </a:pPr>
            <a:r>
              <a:rPr lang="en-GB" sz="2200" dirty="0">
                <a:solidFill>
                  <a:schemeClr val="bg1"/>
                </a:solidFill>
                <a:latin typeface="MuseoSansCyrl-700"/>
              </a:rPr>
              <a:t>Income of £43k/pa to pass affordability check at Woodberry Down  for a one bed home</a:t>
            </a:r>
          </a:p>
          <a:p>
            <a:pPr lvl="2">
              <a:buFont typeface="Wingdings" panose="05000000000000000000" pitchFamily="2" charset="2"/>
              <a:buChar char="§"/>
            </a:pPr>
            <a:r>
              <a:rPr lang="en-GB" sz="2200" dirty="0">
                <a:solidFill>
                  <a:schemeClr val="bg1"/>
                </a:solidFill>
                <a:latin typeface="MuseoSansCyrl-700"/>
              </a:rPr>
              <a:t> 45% of £3,600pcm = £1,620 / 3,600*12 = £43,200</a:t>
            </a:r>
          </a:p>
          <a:p>
            <a:pPr lvl="2">
              <a:buFont typeface="Wingdings" panose="05000000000000000000" pitchFamily="2" charset="2"/>
              <a:buChar char="§"/>
            </a:pPr>
            <a:r>
              <a:rPr lang="en-GB" sz="2200" dirty="0">
                <a:solidFill>
                  <a:schemeClr val="bg1"/>
                </a:solidFill>
                <a:latin typeface="MuseoSansCyrl-700"/>
              </a:rPr>
              <a:t> Must be working and pay by Direct Debit</a:t>
            </a:r>
          </a:p>
          <a:p>
            <a:pPr>
              <a:buFont typeface="Wingdings" panose="05000000000000000000" pitchFamily="2" charset="2"/>
              <a:buChar char="§"/>
            </a:pPr>
            <a:r>
              <a:rPr lang="en-GB" sz="2200" dirty="0">
                <a:solidFill>
                  <a:schemeClr val="bg1"/>
                </a:solidFill>
                <a:latin typeface="MuseoSansCyrl-700"/>
              </a:rPr>
              <a:t> Advertised on Rightmove with no borough nominations unless dictated by s.106</a:t>
            </a:r>
          </a:p>
          <a:p>
            <a:pPr>
              <a:buFont typeface="Wingdings" panose="05000000000000000000" pitchFamily="2" charset="2"/>
              <a:buChar char="§"/>
            </a:pPr>
            <a:r>
              <a:rPr lang="en-GB" sz="2200" dirty="0">
                <a:solidFill>
                  <a:schemeClr val="bg1"/>
                </a:solidFill>
                <a:latin typeface="MuseoSansCyrl-700"/>
              </a:rPr>
              <a:t> No new build NHG developments include IMR unless specified in the s.106</a:t>
            </a:r>
          </a:p>
          <a:p>
            <a:pPr>
              <a:buFont typeface="Wingdings" panose="05000000000000000000" pitchFamily="2" charset="2"/>
              <a:buChar char="§"/>
            </a:pPr>
            <a:r>
              <a:rPr lang="en-GB" sz="2200" dirty="0">
                <a:solidFill>
                  <a:schemeClr val="bg1"/>
                </a:solidFill>
                <a:latin typeface="MuseoSansCyrl-700"/>
              </a:rPr>
              <a:t> NHG offers IMR for refurbished family homes in outer London boroughs through </a:t>
            </a:r>
            <a:r>
              <a:rPr lang="en-GB" sz="2200" dirty="0" err="1">
                <a:solidFill>
                  <a:schemeClr val="bg1"/>
                </a:solidFill>
                <a:latin typeface="MuseoSansCyrl-700"/>
              </a:rPr>
              <a:t>SimplyCity</a:t>
            </a:r>
            <a:endParaRPr lang="en-GB" sz="2200" dirty="0">
              <a:solidFill>
                <a:schemeClr val="bg1"/>
              </a:solidFill>
              <a:latin typeface="MuseoSansCyrl-700"/>
            </a:endParaRPr>
          </a:p>
          <a:p>
            <a:pPr>
              <a:buFont typeface="Wingdings" panose="05000000000000000000" pitchFamily="2" charset="2"/>
              <a:buChar char="§"/>
            </a:pPr>
            <a:r>
              <a:rPr lang="en-GB" sz="2200" dirty="0">
                <a:solidFill>
                  <a:schemeClr val="bg1"/>
                </a:solidFill>
                <a:latin typeface="MuseoSansCyrl-700"/>
              </a:rPr>
              <a:t> Initial one-year tenancy. Three-year max. tenancy – designed to allow tenants to save and move on</a:t>
            </a:r>
          </a:p>
          <a:p>
            <a:pPr>
              <a:buFont typeface="Wingdings" panose="05000000000000000000" pitchFamily="2" charset="2"/>
              <a:buChar char="§"/>
            </a:pPr>
            <a:endParaRPr lang="en-GB" dirty="0"/>
          </a:p>
          <a:p>
            <a:endParaRPr lang="en-GB" dirty="0"/>
          </a:p>
        </p:txBody>
      </p:sp>
    </p:spTree>
    <p:extLst>
      <p:ext uri="{BB962C8B-B14F-4D97-AF65-F5344CB8AC3E}">
        <p14:creationId xmlns:p14="http://schemas.microsoft.com/office/powerpoint/2010/main" val="172940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318954C6-5E75-F589-7487-FCF56A1D68B0}"/>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a:solidFill>
                  <a:srgbClr val="F6B3C1"/>
                </a:solidFill>
                <a:latin typeface="Calibri (MS) Bold"/>
                <a:ea typeface="+mn-ea"/>
                <a:cs typeface="+mn-cs"/>
              </a:rPr>
              <a:t>Shared Equity at Woodberry Down</a:t>
            </a:r>
          </a:p>
        </p:txBody>
      </p:sp>
      <p:sp>
        <p:nvSpPr>
          <p:cNvPr id="4" name="Content Placeholder 2">
            <a:extLst>
              <a:ext uri="{FF2B5EF4-FFF2-40B4-BE49-F238E27FC236}">
                <a16:creationId xmlns:a16="http://schemas.microsoft.com/office/drawing/2014/main" id="{15084950-68D3-6A76-1839-2013B0B2518D}"/>
              </a:ext>
            </a:extLst>
          </p:cNvPr>
          <p:cNvSpPr txBox="1">
            <a:spLocks/>
          </p:cNvSpPr>
          <p:nvPr/>
        </p:nvSpPr>
        <p:spPr>
          <a:xfrm>
            <a:off x="1024128" y="2286000"/>
            <a:ext cx="9720071" cy="4023360"/>
          </a:xfrm>
          <a:prstGeom prst="rect">
            <a:avLst/>
          </a:prstGeom>
        </p:spPr>
        <p:txBody>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marL="0" indent="0">
              <a:buFont typeface="Arial" pitchFamily="34" charset="0"/>
              <a:buNone/>
            </a:pPr>
            <a:r>
              <a:rPr lang="en-GB" sz="2000" dirty="0">
                <a:solidFill>
                  <a:schemeClr val="bg1"/>
                </a:solidFill>
                <a:latin typeface="MuseoSansCyrl-700"/>
              </a:rPr>
              <a:t>The three Delivery Partners; Hackney Council, Berkeley Homes &amp; NHG have worked together to develop an accessible option for leaseholders who wish to remain on Woodberry Down.</a:t>
            </a:r>
          </a:p>
          <a:p>
            <a:pPr marL="0" indent="0">
              <a:buFont typeface="Arial" pitchFamily="34" charset="0"/>
              <a:buNone/>
            </a:pPr>
            <a:endParaRPr lang="en-GB" sz="2000" dirty="0">
              <a:solidFill>
                <a:schemeClr val="bg1"/>
              </a:solidFill>
              <a:latin typeface="MuseoSansCyrl-700"/>
            </a:endParaRPr>
          </a:p>
          <a:p>
            <a:pPr marL="0" indent="0">
              <a:buFont typeface="Arial" pitchFamily="34" charset="0"/>
              <a:buNone/>
            </a:pPr>
            <a:r>
              <a:rPr lang="en-GB" sz="2000" dirty="0">
                <a:solidFill>
                  <a:schemeClr val="bg1"/>
                </a:solidFill>
                <a:latin typeface="MuseoSansCyrl-700"/>
              </a:rPr>
              <a:t>Existing Woodberry Down leaseholders can purchase a share of one of the new homes from NHG. Any unsold equity gap is retained by NHG, but no rent charged. This is funded by London Borough of Hackney, Berkeley Homes and NHG.</a:t>
            </a:r>
          </a:p>
          <a:p>
            <a:pPr marL="0" indent="0">
              <a:buFont typeface="Arial" pitchFamily="34" charset="0"/>
              <a:buNone/>
            </a:pPr>
            <a:endParaRPr lang="en-GB" dirty="0"/>
          </a:p>
        </p:txBody>
      </p:sp>
    </p:spTree>
    <p:extLst>
      <p:ext uri="{BB962C8B-B14F-4D97-AF65-F5344CB8AC3E}">
        <p14:creationId xmlns:p14="http://schemas.microsoft.com/office/powerpoint/2010/main" val="244692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5" name="Title 1">
            <a:extLst>
              <a:ext uri="{FF2B5EF4-FFF2-40B4-BE49-F238E27FC236}">
                <a16:creationId xmlns:a16="http://schemas.microsoft.com/office/drawing/2014/main" id="{C30DDF08-DA1C-72D3-769E-8829ECA5D255}"/>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dirty="0">
                <a:solidFill>
                  <a:srgbClr val="F6B3C1"/>
                </a:solidFill>
                <a:latin typeface="Calibri (MS) Bold"/>
                <a:ea typeface="+mn-ea"/>
                <a:cs typeface="+mn-cs"/>
              </a:rPr>
              <a:t>Shared Ownership</a:t>
            </a:r>
          </a:p>
        </p:txBody>
      </p:sp>
      <p:sp>
        <p:nvSpPr>
          <p:cNvPr id="6" name="Content Placeholder 2">
            <a:extLst>
              <a:ext uri="{FF2B5EF4-FFF2-40B4-BE49-F238E27FC236}">
                <a16:creationId xmlns:a16="http://schemas.microsoft.com/office/drawing/2014/main" id="{45B01FE4-A557-6211-6C9E-5633D699FA68}"/>
              </a:ext>
            </a:extLst>
          </p:cNvPr>
          <p:cNvSpPr txBox="1">
            <a:spLocks/>
          </p:cNvSpPr>
          <p:nvPr/>
        </p:nvSpPr>
        <p:spPr>
          <a:xfrm>
            <a:off x="1024128" y="2286000"/>
            <a:ext cx="9720071" cy="4023360"/>
          </a:xfrm>
          <a:prstGeom prst="rect">
            <a:avLst/>
          </a:prstGeom>
        </p:spPr>
        <p:txBody>
          <a:bodyPr>
            <a:normAutofit/>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a:buFontTx/>
              <a:buChar char="-"/>
              <a:defRPr/>
            </a:pPr>
            <a:r>
              <a:rPr lang="en-GB" altLang="en-US" sz="2000" dirty="0">
                <a:solidFill>
                  <a:schemeClr val="bg1"/>
                </a:solidFill>
                <a:latin typeface="MuseoSansCyrl-700"/>
              </a:rPr>
              <a:t>A regulated affordable product that is delivered under local planning policy</a:t>
            </a:r>
          </a:p>
          <a:p>
            <a:pPr>
              <a:buFontTx/>
              <a:buChar char="-"/>
              <a:defRPr/>
            </a:pPr>
            <a:r>
              <a:rPr lang="en-GB" altLang="en-US" sz="2000" dirty="0">
                <a:solidFill>
                  <a:schemeClr val="bg1"/>
                </a:solidFill>
                <a:latin typeface="MuseoSansCyrl-700"/>
              </a:rPr>
              <a:t>Financially viable at PDA agreed package prices </a:t>
            </a:r>
          </a:p>
          <a:p>
            <a:pPr>
              <a:buFontTx/>
              <a:buChar char="-"/>
              <a:defRPr/>
            </a:pPr>
            <a:r>
              <a:rPr lang="en-GB" altLang="en-US" sz="2000" dirty="0">
                <a:solidFill>
                  <a:schemeClr val="bg1"/>
                </a:solidFill>
                <a:latin typeface="MuseoSansCyrl-700"/>
              </a:rPr>
              <a:t>Open to most people with a household income of under £90,000 – affordability checks in place to ensure sustainable home ownership </a:t>
            </a:r>
          </a:p>
          <a:p>
            <a:pPr>
              <a:buFontTx/>
              <a:buChar char="-"/>
              <a:defRPr/>
            </a:pPr>
            <a:r>
              <a:rPr lang="en-GB" altLang="en-US" sz="2000" dirty="0">
                <a:solidFill>
                  <a:schemeClr val="bg1"/>
                </a:solidFill>
                <a:latin typeface="MuseoSansCyrl-700"/>
              </a:rPr>
              <a:t>Low rent on unsold equity (e.g. 1.15-2.75% on Phase 3) – significantly less than current mortgage rates.</a:t>
            </a:r>
          </a:p>
          <a:p>
            <a:pPr>
              <a:defRPr/>
            </a:pPr>
            <a:endParaRPr lang="en-GB" dirty="0"/>
          </a:p>
        </p:txBody>
      </p:sp>
    </p:spTree>
    <p:extLst>
      <p:ext uri="{BB962C8B-B14F-4D97-AF65-F5344CB8AC3E}">
        <p14:creationId xmlns:p14="http://schemas.microsoft.com/office/powerpoint/2010/main" val="3896463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0C518417-F099-8338-4D6F-8BE7280BD034}"/>
              </a:ext>
            </a:extLst>
          </p:cNvPr>
          <p:cNvSpPr txBox="1">
            <a:spLocks/>
          </p:cNvSpPr>
          <p:nvPr/>
        </p:nvSpPr>
        <p:spPr>
          <a:xfrm>
            <a:off x="1024128" y="585216"/>
            <a:ext cx="9720072" cy="1499616"/>
          </a:xfrm>
          <a:prstGeom prst="rect">
            <a:avLst/>
          </a:prstGeom>
        </p:spPr>
        <p:txBody>
          <a:bodyPr>
            <a:normAutofit/>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a:solidFill>
                  <a:srgbClr val="F6B3C1"/>
                </a:solidFill>
                <a:latin typeface="Calibri (MS) Bold"/>
                <a:ea typeface="+mn-ea"/>
                <a:cs typeface="+mn-cs"/>
              </a:rPr>
              <a:t>What is Shared Ownership?</a:t>
            </a:r>
            <a:endParaRPr lang="en-US" sz="3600" b="1">
              <a:solidFill>
                <a:srgbClr val="F6B3C1"/>
              </a:solidFill>
              <a:latin typeface="Calibri (MS) Bold"/>
              <a:ea typeface="+mn-ea"/>
              <a:cs typeface="+mn-cs"/>
            </a:endParaRPr>
          </a:p>
        </p:txBody>
      </p:sp>
      <p:sp>
        <p:nvSpPr>
          <p:cNvPr id="4" name="Content Placeholder 2">
            <a:extLst>
              <a:ext uri="{FF2B5EF4-FFF2-40B4-BE49-F238E27FC236}">
                <a16:creationId xmlns:a16="http://schemas.microsoft.com/office/drawing/2014/main" id="{EC986BDC-218D-6EBB-1DA1-85924244C4C3}"/>
              </a:ext>
            </a:extLst>
          </p:cNvPr>
          <p:cNvSpPr txBox="1">
            <a:spLocks/>
          </p:cNvSpPr>
          <p:nvPr/>
        </p:nvSpPr>
        <p:spPr>
          <a:xfrm>
            <a:off x="1160756" y="1925034"/>
            <a:ext cx="10331270" cy="4023360"/>
          </a:xfrm>
          <a:prstGeom prst="rect">
            <a:avLst/>
          </a:prstGeom>
        </p:spPr>
        <p:txBody>
          <a:bodyPr>
            <a:normAutofit/>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a:lnSpc>
                <a:spcPct val="110000"/>
              </a:lnSpc>
              <a:buClr>
                <a:schemeClr val="bg1"/>
              </a:buClr>
            </a:pPr>
            <a:r>
              <a:rPr lang="en-GB" sz="2000" dirty="0">
                <a:solidFill>
                  <a:schemeClr val="bg1"/>
                </a:solidFill>
                <a:latin typeface="MuseoSansCyrl-700"/>
              </a:rPr>
              <a:t>Allows buyers to purchase a percentage (min. 25% on Phase 3) of a property to help them get on the property ladder</a:t>
            </a:r>
          </a:p>
          <a:p>
            <a:pPr>
              <a:lnSpc>
                <a:spcPct val="110000"/>
              </a:lnSpc>
              <a:buClr>
                <a:schemeClr val="bg1"/>
              </a:buClr>
            </a:pPr>
            <a:r>
              <a:rPr lang="en-GB" sz="2000" dirty="0">
                <a:solidFill>
                  <a:schemeClr val="bg1"/>
                </a:solidFill>
                <a:latin typeface="MuseoSansCyrl-700"/>
              </a:rPr>
              <a:t>Rent is paid on the unsold equity and the leaseholder can increase their share in increments until they own their home outright</a:t>
            </a:r>
          </a:p>
          <a:p>
            <a:pPr>
              <a:lnSpc>
                <a:spcPct val="110000"/>
              </a:lnSpc>
              <a:buClr>
                <a:schemeClr val="bg1"/>
              </a:buClr>
            </a:pPr>
            <a:r>
              <a:rPr lang="en-GB" sz="2000" dirty="0">
                <a:solidFill>
                  <a:schemeClr val="bg1"/>
                </a:solidFill>
                <a:latin typeface="MuseoSansCyrl-700"/>
              </a:rPr>
              <a:t>The rent is charged on the unsold equity, usually capped at a maximum of 2.75%</a:t>
            </a:r>
            <a:endParaRPr lang="en-GB" sz="1900" dirty="0">
              <a:solidFill>
                <a:schemeClr val="bg1"/>
              </a:solidFill>
              <a:latin typeface="MuseoSansCyrl-700"/>
            </a:endParaRPr>
          </a:p>
        </p:txBody>
      </p:sp>
    </p:spTree>
    <p:extLst>
      <p:ext uri="{BB962C8B-B14F-4D97-AF65-F5344CB8AC3E}">
        <p14:creationId xmlns:p14="http://schemas.microsoft.com/office/powerpoint/2010/main" val="652802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421E5FC5-AB2B-DC5A-F794-48EFF67D146B}"/>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a:solidFill>
                  <a:srgbClr val="F6B3C1"/>
                </a:solidFill>
                <a:latin typeface="Calibri (MS) Bold"/>
                <a:ea typeface="+mn-ea"/>
                <a:cs typeface="+mn-cs"/>
              </a:rPr>
              <a:t>Benefits of Shared Ownership</a:t>
            </a:r>
            <a:endParaRPr lang="en-US" sz="3600" b="1">
              <a:solidFill>
                <a:srgbClr val="F6B3C1"/>
              </a:solidFill>
              <a:latin typeface="Calibri (MS) Bold"/>
              <a:ea typeface="+mn-ea"/>
              <a:cs typeface="+mn-cs"/>
            </a:endParaRPr>
          </a:p>
        </p:txBody>
      </p:sp>
      <p:sp>
        <p:nvSpPr>
          <p:cNvPr id="4" name="Content Placeholder 2">
            <a:extLst>
              <a:ext uri="{FF2B5EF4-FFF2-40B4-BE49-F238E27FC236}">
                <a16:creationId xmlns:a16="http://schemas.microsoft.com/office/drawing/2014/main" id="{703B752C-411F-A3A2-3C51-1C2BA02FCD11}"/>
              </a:ext>
            </a:extLst>
          </p:cNvPr>
          <p:cNvSpPr txBox="1">
            <a:spLocks/>
          </p:cNvSpPr>
          <p:nvPr/>
        </p:nvSpPr>
        <p:spPr>
          <a:xfrm>
            <a:off x="1108711" y="2084832"/>
            <a:ext cx="9635489" cy="4023360"/>
          </a:xfrm>
          <a:prstGeom prst="rect">
            <a:avLst/>
          </a:prstGeom>
        </p:spPr>
        <p:txBody>
          <a:bodyPr>
            <a:normAutofit/>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pPr marL="0" indent="0">
              <a:buClr>
                <a:schemeClr val="tx1"/>
              </a:buClr>
              <a:buFont typeface="Arial" pitchFamily="34" charset="0"/>
              <a:buNone/>
            </a:pPr>
            <a:r>
              <a:rPr lang="en-GB" sz="2000" dirty="0">
                <a:solidFill>
                  <a:schemeClr val="bg1"/>
                </a:solidFill>
                <a:latin typeface="MuseoSansCyrl-700"/>
              </a:rPr>
              <a:t>- Allows people to get on the property ladder in relatively expensive and desirable locations.</a:t>
            </a:r>
          </a:p>
          <a:p>
            <a:pPr marL="0" indent="0">
              <a:buClr>
                <a:schemeClr val="tx1"/>
              </a:buClr>
              <a:buFont typeface="Arial" pitchFamily="34" charset="0"/>
              <a:buNone/>
            </a:pPr>
            <a:r>
              <a:rPr lang="en-GB" sz="2000" dirty="0">
                <a:solidFill>
                  <a:schemeClr val="bg1"/>
                </a:solidFill>
                <a:latin typeface="MuseoSansCyrl-700"/>
              </a:rPr>
              <a:t>The combined mortgage and rent is usually cheaper than the cost to purchase on the open market</a:t>
            </a:r>
          </a:p>
          <a:p>
            <a:pPr marL="0" indent="0">
              <a:buClr>
                <a:schemeClr val="tx1"/>
              </a:buClr>
              <a:buNone/>
            </a:pPr>
            <a:r>
              <a:rPr lang="en-GB" sz="2000" dirty="0">
                <a:solidFill>
                  <a:schemeClr val="bg1"/>
                </a:solidFill>
                <a:latin typeface="MuseoSansCyrl-700"/>
              </a:rPr>
              <a:t>- The deposit will generally be 5-10% of the price of the share, not of the full market value of the whole property. That means your deposit is less than it usually would be to buy outright. </a:t>
            </a:r>
          </a:p>
          <a:p>
            <a:pPr marL="0" indent="0">
              <a:buClr>
                <a:schemeClr val="tx1"/>
              </a:buClr>
              <a:buNone/>
            </a:pPr>
            <a:r>
              <a:rPr lang="en-GB" sz="2000" dirty="0">
                <a:solidFill>
                  <a:schemeClr val="bg1"/>
                </a:solidFill>
                <a:latin typeface="MuseoSansCyrl-700"/>
              </a:rPr>
              <a:t>- With Shared Ownership, you’re an owner-occupier providing long-term security </a:t>
            </a:r>
          </a:p>
          <a:p>
            <a:pPr marL="0" indent="0">
              <a:buClr>
                <a:schemeClr val="tx1"/>
              </a:buClr>
              <a:buNone/>
            </a:pPr>
            <a:r>
              <a:rPr lang="en-GB" sz="2000" dirty="0">
                <a:solidFill>
                  <a:schemeClr val="bg1"/>
                </a:solidFill>
                <a:latin typeface="MuseoSansCyrl-700"/>
              </a:rPr>
              <a:t>- You can make your home your own, with more freedom to decorate to reflect your own style and personality versus private renting</a:t>
            </a:r>
          </a:p>
        </p:txBody>
      </p:sp>
    </p:spTree>
    <p:extLst>
      <p:ext uri="{BB962C8B-B14F-4D97-AF65-F5344CB8AC3E}">
        <p14:creationId xmlns:p14="http://schemas.microsoft.com/office/powerpoint/2010/main" val="2758871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4BD4E773-E7B1-3742-AEE5-E9B3348905E0}"/>
              </a:ext>
            </a:extLst>
          </p:cNvPr>
          <p:cNvSpPr txBox="1">
            <a:spLocks/>
          </p:cNvSpPr>
          <p:nvPr/>
        </p:nvSpPr>
        <p:spPr>
          <a:xfrm>
            <a:off x="1024128" y="585216"/>
            <a:ext cx="9720072" cy="1499616"/>
          </a:xfrm>
          <a:prstGeom prst="rect">
            <a:avLst/>
          </a:prstGeom>
        </p:spPr>
        <p:txBody>
          <a:bodyPr lIns="91440" tIns="45720" rIns="91440" bIns="45720" anchor="t"/>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200" b="1" cap="all" spc="100">
                <a:solidFill>
                  <a:srgbClr val="F6B3C1"/>
                </a:solidFill>
                <a:latin typeface="Calibri (MS) Bold"/>
                <a:ea typeface="+mn-ea"/>
                <a:cs typeface="+mn-cs"/>
              </a:rPr>
              <a:t>One bedroom home at </a:t>
            </a:r>
            <a:r>
              <a:rPr lang="en-GB" sz="3200" b="1" cap="all" spc="100" err="1">
                <a:solidFill>
                  <a:srgbClr val="F6B3C1"/>
                </a:solidFill>
                <a:latin typeface="Calibri (MS) Bold"/>
                <a:ea typeface="+mn-ea"/>
                <a:cs typeface="+mn-cs"/>
              </a:rPr>
              <a:t>woodberry</a:t>
            </a:r>
            <a:r>
              <a:rPr lang="en-GB" sz="3200" b="1" cap="all" spc="100">
                <a:solidFill>
                  <a:srgbClr val="F6B3C1"/>
                </a:solidFill>
                <a:latin typeface="Calibri (MS) Bold"/>
                <a:ea typeface="+mn-ea"/>
                <a:cs typeface="+mn-cs"/>
              </a:rPr>
              <a:t> down</a:t>
            </a:r>
          </a:p>
        </p:txBody>
      </p:sp>
      <p:graphicFrame>
        <p:nvGraphicFramePr>
          <p:cNvPr id="6" name="Table 5">
            <a:extLst>
              <a:ext uri="{FF2B5EF4-FFF2-40B4-BE49-F238E27FC236}">
                <a16:creationId xmlns:a16="http://schemas.microsoft.com/office/drawing/2014/main" id="{5D434A22-E77A-D819-AD92-859A36ABF0D6}"/>
              </a:ext>
            </a:extLst>
          </p:cNvPr>
          <p:cNvGraphicFramePr>
            <a:graphicFrameLocks noGrp="1"/>
          </p:cNvGraphicFramePr>
          <p:nvPr>
            <p:extLst>
              <p:ext uri="{D42A27DB-BD31-4B8C-83A1-F6EECF244321}">
                <p14:modId xmlns:p14="http://schemas.microsoft.com/office/powerpoint/2010/main" val="2004817725"/>
              </p:ext>
            </p:extLst>
          </p:nvPr>
        </p:nvGraphicFramePr>
        <p:xfrm>
          <a:off x="228600" y="1424726"/>
          <a:ext cx="11404600" cy="3624793"/>
        </p:xfrm>
        <a:graphic>
          <a:graphicData uri="http://schemas.openxmlformats.org/drawingml/2006/table">
            <a:tbl>
              <a:tblPr/>
              <a:tblGrid>
                <a:gridCol w="1570198">
                  <a:extLst>
                    <a:ext uri="{9D8B030D-6E8A-4147-A177-3AD203B41FA5}">
                      <a16:colId xmlns:a16="http://schemas.microsoft.com/office/drawing/2014/main" val="2800845412"/>
                    </a:ext>
                  </a:extLst>
                </a:gridCol>
                <a:gridCol w="1105338">
                  <a:extLst>
                    <a:ext uri="{9D8B030D-6E8A-4147-A177-3AD203B41FA5}">
                      <a16:colId xmlns:a16="http://schemas.microsoft.com/office/drawing/2014/main" val="2422550409"/>
                    </a:ext>
                  </a:extLst>
                </a:gridCol>
                <a:gridCol w="919391">
                  <a:extLst>
                    <a:ext uri="{9D8B030D-6E8A-4147-A177-3AD203B41FA5}">
                      <a16:colId xmlns:a16="http://schemas.microsoft.com/office/drawing/2014/main" val="1630411546"/>
                    </a:ext>
                  </a:extLst>
                </a:gridCol>
                <a:gridCol w="1363594">
                  <a:extLst>
                    <a:ext uri="{9D8B030D-6E8A-4147-A177-3AD203B41FA5}">
                      <a16:colId xmlns:a16="http://schemas.microsoft.com/office/drawing/2014/main" val="2028204860"/>
                    </a:ext>
                  </a:extLst>
                </a:gridCol>
                <a:gridCol w="1022695">
                  <a:extLst>
                    <a:ext uri="{9D8B030D-6E8A-4147-A177-3AD203B41FA5}">
                      <a16:colId xmlns:a16="http://schemas.microsoft.com/office/drawing/2014/main" val="3291054009"/>
                    </a:ext>
                  </a:extLst>
                </a:gridCol>
                <a:gridCol w="898732">
                  <a:extLst>
                    <a:ext uri="{9D8B030D-6E8A-4147-A177-3AD203B41FA5}">
                      <a16:colId xmlns:a16="http://schemas.microsoft.com/office/drawing/2014/main" val="1546390656"/>
                    </a:ext>
                  </a:extLst>
                </a:gridCol>
                <a:gridCol w="547503">
                  <a:extLst>
                    <a:ext uri="{9D8B030D-6E8A-4147-A177-3AD203B41FA5}">
                      <a16:colId xmlns:a16="http://schemas.microsoft.com/office/drawing/2014/main" val="3987461159"/>
                    </a:ext>
                  </a:extLst>
                </a:gridCol>
                <a:gridCol w="919391">
                  <a:extLst>
                    <a:ext uri="{9D8B030D-6E8A-4147-A177-3AD203B41FA5}">
                      <a16:colId xmlns:a16="http://schemas.microsoft.com/office/drawing/2014/main" val="1847841623"/>
                    </a:ext>
                  </a:extLst>
                </a:gridCol>
                <a:gridCol w="743780">
                  <a:extLst>
                    <a:ext uri="{9D8B030D-6E8A-4147-A177-3AD203B41FA5}">
                      <a16:colId xmlns:a16="http://schemas.microsoft.com/office/drawing/2014/main" val="829146689"/>
                    </a:ext>
                  </a:extLst>
                </a:gridCol>
                <a:gridCol w="1012365">
                  <a:extLst>
                    <a:ext uri="{9D8B030D-6E8A-4147-A177-3AD203B41FA5}">
                      <a16:colId xmlns:a16="http://schemas.microsoft.com/office/drawing/2014/main" val="3974240802"/>
                    </a:ext>
                  </a:extLst>
                </a:gridCol>
                <a:gridCol w="1301613">
                  <a:extLst>
                    <a:ext uri="{9D8B030D-6E8A-4147-A177-3AD203B41FA5}">
                      <a16:colId xmlns:a16="http://schemas.microsoft.com/office/drawing/2014/main" val="914809943"/>
                    </a:ext>
                  </a:extLst>
                </a:gridCol>
              </a:tblGrid>
              <a:tr h="939688">
                <a:tc>
                  <a:txBody>
                    <a:bodyPr/>
                    <a:lstStyle/>
                    <a:p>
                      <a:pPr algn="ctr" fontAlgn="ctr"/>
                      <a:r>
                        <a:rPr lang="en-GB" sz="1400" b="1" i="0" u="none" strike="noStrike">
                          <a:solidFill>
                            <a:srgbClr val="000000"/>
                          </a:solidFill>
                          <a:effectLst/>
                          <a:latin typeface="Calibri" panose="020F0502020204030204" pitchFamily="34" charset="0"/>
                        </a:rPr>
                        <a:t>Bed size</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Market Value</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Share Purchased</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Share value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Deposit amount (5.00%)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Monthly mortage payments</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Rent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Monthly rent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Monthly service charge</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Monthly Cost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400" b="1" i="0" u="none" strike="noStrike">
                          <a:solidFill>
                            <a:srgbClr val="000000"/>
                          </a:solidFill>
                          <a:effectLst/>
                          <a:latin typeface="Calibri" panose="020F0502020204030204" pitchFamily="34" charset="0"/>
                        </a:rPr>
                        <a:t>Min annual income required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5441448"/>
                  </a:ext>
                </a:extLst>
              </a:tr>
              <a:tr h="629793">
                <a:tc>
                  <a:txBody>
                    <a:bodyPr/>
                    <a:lstStyle/>
                    <a:p>
                      <a:pPr algn="ctr" fontAlgn="ctr"/>
                      <a:r>
                        <a:rPr lang="en-GB" sz="1400" b="1" i="0" u="none" strike="noStrike">
                          <a:solidFill>
                            <a:srgbClr val="000000"/>
                          </a:solidFill>
                          <a:effectLst/>
                          <a:latin typeface="Calibri" panose="020F0502020204030204" pitchFamily="34" charset="0"/>
                        </a:rPr>
                        <a:t>Shared Ownership</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400" b="1"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226506509"/>
                  </a:ext>
                </a:extLst>
              </a:tr>
              <a:tr h="342552">
                <a:tc>
                  <a:txBody>
                    <a:bodyPr/>
                    <a:lstStyle/>
                    <a:p>
                      <a:pPr algn="ctr" fontAlgn="ctr"/>
                      <a:r>
                        <a:rPr lang="en-GB" sz="1400" b="0" i="0" u="none" strike="noStrike">
                          <a:solidFill>
                            <a:srgbClr val="000000"/>
                          </a:solidFill>
                          <a:effectLst/>
                          <a:latin typeface="Calibri" panose="020F0502020204030204" pitchFamily="34" charset="0"/>
                        </a:rPr>
                        <a:t>1 bedroom</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£480,000.00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25%</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£120,000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£6,000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£665</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2.75%</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£825</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£188</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£1,679</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£60,492</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943734198"/>
                  </a:ext>
                </a:extLst>
              </a:tr>
              <a:tr h="342552">
                <a:tc>
                  <a:txBody>
                    <a:bodyPr/>
                    <a:lstStyle/>
                    <a:p>
                      <a:pPr algn="ctr" fontAlgn="ctr"/>
                      <a:r>
                        <a:rPr lang="en-GB" sz="1400" b="0" i="0" u="none" strike="noStrike">
                          <a:solidFill>
                            <a:srgbClr val="000000"/>
                          </a:solidFill>
                          <a:effectLst/>
                          <a:latin typeface="Calibri" panose="020F0502020204030204" pitchFamily="34" charset="0"/>
                        </a:rPr>
                        <a:t>1 bedroom</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£480,000.00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10%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£48,000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£2,400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£266</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2.75%</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£990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£188</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£1,444</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GB" sz="1400" b="0" i="0" u="none" strike="noStrike">
                          <a:solidFill>
                            <a:srgbClr val="000000"/>
                          </a:solidFill>
                          <a:effectLst/>
                          <a:latin typeface="Calibri" panose="020F0502020204030204" pitchFamily="34" charset="0"/>
                        </a:rPr>
                        <a:t>£52,053</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87075543"/>
                  </a:ext>
                </a:extLst>
              </a:tr>
              <a:tr h="342552">
                <a:tc>
                  <a:txBody>
                    <a:bodyPr/>
                    <a:lstStyle/>
                    <a:p>
                      <a:pPr algn="ctr" fontAlgn="ctr"/>
                      <a:r>
                        <a:rPr lang="en-GB" sz="1400" b="1" i="0" u="none" strike="noStrike">
                          <a:solidFill>
                            <a:srgbClr val="000000"/>
                          </a:solidFill>
                          <a:effectLst/>
                          <a:latin typeface="Calibri" panose="020F0502020204030204" pitchFamily="34" charset="0"/>
                        </a:rPr>
                        <a:t>Open market rent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04002926"/>
                  </a:ext>
                </a:extLst>
              </a:tr>
              <a:tr h="342552">
                <a:tc>
                  <a:txBody>
                    <a:bodyPr/>
                    <a:lstStyle/>
                    <a:p>
                      <a:pPr algn="ctr" fontAlgn="ctr"/>
                      <a:r>
                        <a:rPr lang="en-GB" sz="1400" b="0" i="0" u="none" strike="noStrike">
                          <a:solidFill>
                            <a:srgbClr val="000000"/>
                          </a:solidFill>
                          <a:effectLst/>
                          <a:latin typeface="Calibri" panose="020F0502020204030204" pitchFamily="34" charset="0"/>
                        </a:rPr>
                        <a:t>1 bedroom</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480,000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£2000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£2,000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b"/>
                      <a:r>
                        <a:rPr lang="en-GB" sz="14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576408857"/>
                  </a:ext>
                </a:extLst>
              </a:tr>
              <a:tr h="342552">
                <a:tc>
                  <a:txBody>
                    <a:bodyPr/>
                    <a:lstStyle/>
                    <a:p>
                      <a:pPr algn="ctr" fontAlgn="ctr"/>
                      <a:r>
                        <a:rPr lang="en-GB" sz="1400" b="1" i="0" u="none" strike="noStrike">
                          <a:solidFill>
                            <a:srgbClr val="000000"/>
                          </a:solidFill>
                          <a:effectLst/>
                          <a:latin typeface="Calibri" panose="020F0502020204030204" pitchFamily="34" charset="0"/>
                        </a:rPr>
                        <a:t>Private sale</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endParaRPr lang="en-GB" sz="1400" b="0" i="0" u="none" strike="noStrike">
                        <a:solidFill>
                          <a:srgbClr val="000000"/>
                        </a:solidFill>
                        <a:effectLst/>
                        <a:latin typeface="Calibri" panose="020F0502020204030204" pitchFamily="34" charset="0"/>
                      </a:endParaRP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022342734"/>
                  </a:ext>
                </a:extLst>
              </a:tr>
              <a:tr h="342552">
                <a:tc>
                  <a:txBody>
                    <a:bodyPr/>
                    <a:lstStyle/>
                    <a:p>
                      <a:pPr algn="ctr" fontAlgn="ctr"/>
                      <a:r>
                        <a:rPr lang="en-GB" sz="1400" b="0" i="0" u="none" strike="noStrike">
                          <a:solidFill>
                            <a:srgbClr val="000000"/>
                          </a:solidFill>
                          <a:effectLst/>
                          <a:latin typeface="Calibri" panose="020F0502020204030204" pitchFamily="34" charset="0"/>
                        </a:rPr>
                        <a:t>1 bedroom</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400" b="0" i="0" u="none" strike="noStrike">
                          <a:solidFill>
                            <a:srgbClr val="000000"/>
                          </a:solidFill>
                          <a:effectLst/>
                          <a:latin typeface="Calibri" panose="020F0502020204030204" pitchFamily="34" charset="0"/>
                        </a:rPr>
                        <a:t>£480,000.00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400" b="0" i="0" u="none" strike="noStrike">
                          <a:solidFill>
                            <a:srgbClr val="000000"/>
                          </a:solidFill>
                          <a:effectLst/>
                          <a:latin typeface="Calibri" panose="020F0502020204030204" pitchFamily="34" charset="0"/>
                        </a:rPr>
                        <a:t>100%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400" b="0" i="0" u="none" strike="noStrike">
                          <a:solidFill>
                            <a:srgbClr val="000000"/>
                          </a:solidFill>
                          <a:effectLst/>
                          <a:latin typeface="Calibri" panose="020F0502020204030204" pitchFamily="34" charset="0"/>
                        </a:rPr>
                        <a:t>£456,000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400" b="0" i="0" u="none" strike="noStrike">
                          <a:solidFill>
                            <a:srgbClr val="000000"/>
                          </a:solidFill>
                          <a:effectLst/>
                          <a:latin typeface="Calibri" panose="020F0502020204030204" pitchFamily="34" charset="0"/>
                        </a:rPr>
                        <a:t>£24,000</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400" b="0" i="0" u="none" strike="noStrike">
                          <a:solidFill>
                            <a:srgbClr val="000000"/>
                          </a:solidFill>
                          <a:effectLst/>
                          <a:latin typeface="Calibri" panose="020F0502020204030204" pitchFamily="34" charset="0"/>
                        </a:rPr>
                        <a:t>£2,448</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1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100" b="0" i="0" u="none" strike="noStrike">
                          <a:solidFill>
                            <a:srgbClr val="000000"/>
                          </a:solidFill>
                          <a:effectLst/>
                          <a:latin typeface="Calibri" panose="020F0502020204030204" pitchFamily="34" charset="0"/>
                        </a:rPr>
                        <a:t>-</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400" b="0" i="0" u="none" strike="noStrike">
                          <a:solidFill>
                            <a:srgbClr val="000000"/>
                          </a:solidFill>
                          <a:effectLst/>
                          <a:latin typeface="Calibri" panose="020F0502020204030204" pitchFamily="34" charset="0"/>
                        </a:rPr>
                        <a:t>£188</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400" b="0" i="0" u="none" strike="noStrike">
                          <a:solidFill>
                            <a:srgbClr val="000000"/>
                          </a:solidFill>
                          <a:effectLst/>
                          <a:latin typeface="Calibri" panose="020F0502020204030204" pitchFamily="34" charset="0"/>
                        </a:rPr>
                        <a:t>£2,636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GB" sz="1400" b="0" i="0" u="none" strike="noStrike">
                          <a:solidFill>
                            <a:srgbClr val="000000"/>
                          </a:solidFill>
                          <a:effectLst/>
                          <a:latin typeface="Calibri" panose="020F0502020204030204" pitchFamily="34" charset="0"/>
                        </a:rPr>
                        <a:t> £101,333.33 </a:t>
                      </a:r>
                    </a:p>
                  </a:txBody>
                  <a:tcPr marL="1865" marR="1865" marT="1865" marB="1343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580067155"/>
                  </a:ext>
                </a:extLst>
              </a:tr>
            </a:tbl>
          </a:graphicData>
        </a:graphic>
      </p:graphicFrame>
      <p:sp>
        <p:nvSpPr>
          <p:cNvPr id="7" name="TextBox 6">
            <a:extLst>
              <a:ext uri="{FF2B5EF4-FFF2-40B4-BE49-F238E27FC236}">
                <a16:creationId xmlns:a16="http://schemas.microsoft.com/office/drawing/2014/main" id="{B38ACBCE-7831-C097-72F0-1DDD7AB1D8DD}"/>
              </a:ext>
            </a:extLst>
          </p:cNvPr>
          <p:cNvSpPr txBox="1"/>
          <p:nvPr/>
        </p:nvSpPr>
        <p:spPr>
          <a:xfrm>
            <a:off x="558800" y="5598160"/>
            <a:ext cx="4064000" cy="646331"/>
          </a:xfrm>
          <a:prstGeom prst="rect">
            <a:avLst/>
          </a:prstGeom>
          <a:noFill/>
        </p:spPr>
        <p:txBody>
          <a:bodyPr wrap="square" rtlCol="0">
            <a:spAutoFit/>
          </a:bodyPr>
          <a:lstStyle/>
          <a:p>
            <a:r>
              <a:rPr lang="en-GB">
                <a:solidFill>
                  <a:schemeClr val="bg1"/>
                </a:solidFill>
              </a:rPr>
              <a:t>Shared Ownership is £321 a month cheaper than privately renting</a:t>
            </a:r>
          </a:p>
        </p:txBody>
      </p:sp>
      <p:sp>
        <p:nvSpPr>
          <p:cNvPr id="9" name="TextBox 8">
            <a:extLst>
              <a:ext uri="{FF2B5EF4-FFF2-40B4-BE49-F238E27FC236}">
                <a16:creationId xmlns:a16="http://schemas.microsoft.com/office/drawing/2014/main" id="{E33A9F0F-6F1A-1201-CAFC-32D743C78D0A}"/>
              </a:ext>
            </a:extLst>
          </p:cNvPr>
          <p:cNvSpPr txBox="1"/>
          <p:nvPr/>
        </p:nvSpPr>
        <p:spPr>
          <a:xfrm>
            <a:off x="8249920" y="5433274"/>
            <a:ext cx="3596640" cy="1200329"/>
          </a:xfrm>
          <a:prstGeom prst="rect">
            <a:avLst/>
          </a:prstGeom>
          <a:noFill/>
        </p:spPr>
        <p:txBody>
          <a:bodyPr wrap="square" rtlCol="0">
            <a:spAutoFit/>
          </a:bodyPr>
          <a:lstStyle/>
          <a:p>
            <a:r>
              <a:rPr lang="en-GB"/>
              <a:t>Shared Ownership is £958 cheaper a month than buying privately, the household income is also around £40k a year less</a:t>
            </a:r>
          </a:p>
        </p:txBody>
      </p:sp>
    </p:spTree>
    <p:extLst>
      <p:ext uri="{BB962C8B-B14F-4D97-AF65-F5344CB8AC3E}">
        <p14:creationId xmlns:p14="http://schemas.microsoft.com/office/powerpoint/2010/main" val="228757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4BD4E773-E7B1-3742-AEE5-E9B3348905E0}"/>
              </a:ext>
            </a:extLst>
          </p:cNvPr>
          <p:cNvSpPr txBox="1">
            <a:spLocks/>
          </p:cNvSpPr>
          <p:nvPr/>
        </p:nvSpPr>
        <p:spPr>
          <a:xfrm>
            <a:off x="559494" y="585216"/>
            <a:ext cx="10184706" cy="1499616"/>
          </a:xfrm>
          <a:prstGeom prst="rect">
            <a:avLst/>
          </a:prstGeom>
        </p:spPr>
        <p:txBody>
          <a:bodyPr lIns="91440" tIns="45720" rIns="91440" bIns="45720" anchor="t"/>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200" b="1" cap="all" spc="100">
                <a:solidFill>
                  <a:srgbClr val="F6B3C1"/>
                </a:solidFill>
                <a:latin typeface="Calibri (MS) Bold"/>
                <a:ea typeface="+mn-ea"/>
                <a:cs typeface="+mn-cs"/>
              </a:rPr>
              <a:t>TWO bedroom home at </a:t>
            </a:r>
            <a:r>
              <a:rPr lang="en-GB" sz="3200" b="1" cap="all" spc="100" err="1">
                <a:solidFill>
                  <a:srgbClr val="F6B3C1"/>
                </a:solidFill>
                <a:latin typeface="Calibri (MS) Bold"/>
                <a:ea typeface="+mn-ea"/>
                <a:cs typeface="+mn-cs"/>
              </a:rPr>
              <a:t>woodberry</a:t>
            </a:r>
            <a:r>
              <a:rPr lang="en-GB" sz="3200" b="1" cap="all" spc="100">
                <a:solidFill>
                  <a:srgbClr val="F6B3C1"/>
                </a:solidFill>
                <a:latin typeface="Calibri (MS) Bold"/>
                <a:ea typeface="+mn-ea"/>
                <a:cs typeface="+mn-cs"/>
              </a:rPr>
              <a:t> down</a:t>
            </a:r>
          </a:p>
        </p:txBody>
      </p:sp>
      <p:sp>
        <p:nvSpPr>
          <p:cNvPr id="7" name="TextBox 6">
            <a:extLst>
              <a:ext uri="{FF2B5EF4-FFF2-40B4-BE49-F238E27FC236}">
                <a16:creationId xmlns:a16="http://schemas.microsoft.com/office/drawing/2014/main" id="{B38ACBCE-7831-C097-72F0-1DDD7AB1D8DD}"/>
              </a:ext>
            </a:extLst>
          </p:cNvPr>
          <p:cNvSpPr txBox="1"/>
          <p:nvPr/>
        </p:nvSpPr>
        <p:spPr>
          <a:xfrm>
            <a:off x="558800" y="5598160"/>
            <a:ext cx="4064000" cy="646331"/>
          </a:xfrm>
          <a:prstGeom prst="rect">
            <a:avLst/>
          </a:prstGeom>
          <a:noFill/>
        </p:spPr>
        <p:txBody>
          <a:bodyPr wrap="square" rtlCol="0">
            <a:spAutoFit/>
          </a:bodyPr>
          <a:lstStyle/>
          <a:p>
            <a:r>
              <a:rPr lang="en-GB">
                <a:solidFill>
                  <a:schemeClr val="bg1"/>
                </a:solidFill>
              </a:rPr>
              <a:t>25% Shared Ownership  is £411 a month cheaper than privately renting</a:t>
            </a:r>
          </a:p>
        </p:txBody>
      </p:sp>
      <p:sp>
        <p:nvSpPr>
          <p:cNvPr id="9" name="TextBox 8">
            <a:extLst>
              <a:ext uri="{FF2B5EF4-FFF2-40B4-BE49-F238E27FC236}">
                <a16:creationId xmlns:a16="http://schemas.microsoft.com/office/drawing/2014/main" id="{E33A9F0F-6F1A-1201-CAFC-32D743C78D0A}"/>
              </a:ext>
            </a:extLst>
          </p:cNvPr>
          <p:cNvSpPr txBox="1"/>
          <p:nvPr/>
        </p:nvSpPr>
        <p:spPr>
          <a:xfrm>
            <a:off x="8249920" y="5433274"/>
            <a:ext cx="3596640" cy="1200329"/>
          </a:xfrm>
          <a:prstGeom prst="rect">
            <a:avLst/>
          </a:prstGeom>
          <a:noFill/>
        </p:spPr>
        <p:txBody>
          <a:bodyPr wrap="square" rtlCol="0">
            <a:spAutoFit/>
          </a:bodyPr>
          <a:lstStyle/>
          <a:p>
            <a:r>
              <a:rPr lang="en-GB"/>
              <a:t>25% Shared Ownership is £1,406 cheaper a month than buying privately, the household income is also around £56k a year less</a:t>
            </a:r>
          </a:p>
        </p:txBody>
      </p:sp>
      <p:graphicFrame>
        <p:nvGraphicFramePr>
          <p:cNvPr id="4" name="Table 3">
            <a:extLst>
              <a:ext uri="{FF2B5EF4-FFF2-40B4-BE49-F238E27FC236}">
                <a16:creationId xmlns:a16="http://schemas.microsoft.com/office/drawing/2014/main" id="{4E7078D1-171A-EDEB-033F-A00A9BE0B6A1}"/>
              </a:ext>
            </a:extLst>
          </p:cNvPr>
          <p:cNvGraphicFramePr>
            <a:graphicFrameLocks noGrp="1"/>
          </p:cNvGraphicFramePr>
          <p:nvPr>
            <p:extLst>
              <p:ext uri="{D42A27DB-BD31-4B8C-83A1-F6EECF244321}">
                <p14:modId xmlns:p14="http://schemas.microsoft.com/office/powerpoint/2010/main" val="3365829744"/>
              </p:ext>
            </p:extLst>
          </p:nvPr>
        </p:nvGraphicFramePr>
        <p:xfrm>
          <a:off x="228600" y="1474869"/>
          <a:ext cx="11617958" cy="3734005"/>
        </p:xfrm>
        <a:graphic>
          <a:graphicData uri="http://schemas.openxmlformats.org/drawingml/2006/table">
            <a:tbl>
              <a:tblPr/>
              <a:tblGrid>
                <a:gridCol w="1615607">
                  <a:extLst>
                    <a:ext uri="{9D8B030D-6E8A-4147-A177-3AD203B41FA5}">
                      <a16:colId xmlns:a16="http://schemas.microsoft.com/office/drawing/2014/main" val="1403639956"/>
                    </a:ext>
                  </a:extLst>
                </a:gridCol>
                <a:gridCol w="1101083">
                  <a:extLst>
                    <a:ext uri="{9D8B030D-6E8A-4147-A177-3AD203B41FA5}">
                      <a16:colId xmlns:a16="http://schemas.microsoft.com/office/drawing/2014/main" val="310727401"/>
                    </a:ext>
                  </a:extLst>
                </a:gridCol>
                <a:gridCol w="884981">
                  <a:extLst>
                    <a:ext uri="{9D8B030D-6E8A-4147-A177-3AD203B41FA5}">
                      <a16:colId xmlns:a16="http://schemas.microsoft.com/office/drawing/2014/main" val="2768637446"/>
                    </a:ext>
                  </a:extLst>
                </a:gridCol>
                <a:gridCol w="1101083">
                  <a:extLst>
                    <a:ext uri="{9D8B030D-6E8A-4147-A177-3AD203B41FA5}">
                      <a16:colId xmlns:a16="http://schemas.microsoft.com/office/drawing/2014/main" val="2169638872"/>
                    </a:ext>
                  </a:extLst>
                </a:gridCol>
                <a:gridCol w="936433">
                  <a:extLst>
                    <a:ext uri="{9D8B030D-6E8A-4147-A177-3AD203B41FA5}">
                      <a16:colId xmlns:a16="http://schemas.microsoft.com/office/drawing/2014/main" val="3033780679"/>
                    </a:ext>
                  </a:extLst>
                </a:gridCol>
                <a:gridCol w="854110">
                  <a:extLst>
                    <a:ext uri="{9D8B030D-6E8A-4147-A177-3AD203B41FA5}">
                      <a16:colId xmlns:a16="http://schemas.microsoft.com/office/drawing/2014/main" val="3706472525"/>
                    </a:ext>
                  </a:extLst>
                </a:gridCol>
                <a:gridCol w="792366">
                  <a:extLst>
                    <a:ext uri="{9D8B030D-6E8A-4147-A177-3AD203B41FA5}">
                      <a16:colId xmlns:a16="http://schemas.microsoft.com/office/drawing/2014/main" val="2471474400"/>
                    </a:ext>
                  </a:extLst>
                </a:gridCol>
                <a:gridCol w="1193695">
                  <a:extLst>
                    <a:ext uri="{9D8B030D-6E8A-4147-A177-3AD203B41FA5}">
                      <a16:colId xmlns:a16="http://schemas.microsoft.com/office/drawing/2014/main" val="2349128045"/>
                    </a:ext>
                  </a:extLst>
                </a:gridCol>
                <a:gridCol w="1039340">
                  <a:extLst>
                    <a:ext uri="{9D8B030D-6E8A-4147-A177-3AD203B41FA5}">
                      <a16:colId xmlns:a16="http://schemas.microsoft.com/office/drawing/2014/main" val="3949206567"/>
                    </a:ext>
                  </a:extLst>
                </a:gridCol>
                <a:gridCol w="1080500">
                  <a:extLst>
                    <a:ext uri="{9D8B030D-6E8A-4147-A177-3AD203B41FA5}">
                      <a16:colId xmlns:a16="http://schemas.microsoft.com/office/drawing/2014/main" val="4254615087"/>
                    </a:ext>
                  </a:extLst>
                </a:gridCol>
                <a:gridCol w="1018760">
                  <a:extLst>
                    <a:ext uri="{9D8B030D-6E8A-4147-A177-3AD203B41FA5}">
                      <a16:colId xmlns:a16="http://schemas.microsoft.com/office/drawing/2014/main" val="388399252"/>
                    </a:ext>
                  </a:extLst>
                </a:gridCol>
              </a:tblGrid>
              <a:tr h="1051311">
                <a:tc>
                  <a:txBody>
                    <a:bodyPr/>
                    <a:lstStyle/>
                    <a:p>
                      <a:pPr algn="ctr" fontAlgn="ctr"/>
                      <a:r>
                        <a:rPr lang="en-GB" sz="1600" b="1" i="0" u="none" strike="noStrike">
                          <a:solidFill>
                            <a:srgbClr val="000000"/>
                          </a:solidFill>
                          <a:effectLst/>
                          <a:latin typeface="Calibri"/>
                        </a:rPr>
                        <a:t>Bed size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Market Value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Share Purchased</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Share value (£)</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Deposit amount (5.00%)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Monthly mortgage payments</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Rent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Monthly rent </a:t>
                      </a: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Monthly service charge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Monthly Cost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600" b="1" i="0" u="none" strike="noStrike">
                          <a:solidFill>
                            <a:srgbClr val="000000"/>
                          </a:solidFill>
                          <a:effectLst/>
                          <a:latin typeface="Calibri"/>
                        </a:rPr>
                        <a:t>Min annual income required </a:t>
                      </a: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0423423"/>
                  </a:ext>
                </a:extLst>
              </a:tr>
              <a:tr h="383242">
                <a:tc>
                  <a:txBody>
                    <a:bodyPr/>
                    <a:lstStyle/>
                    <a:p>
                      <a:pPr algn="ctr" fontAlgn="ctr"/>
                      <a:r>
                        <a:rPr lang="en-GB" sz="1600" b="1" i="0" u="none" strike="noStrike">
                          <a:solidFill>
                            <a:srgbClr val="000000"/>
                          </a:solidFill>
                          <a:effectLst/>
                          <a:latin typeface="Calibri"/>
                        </a:rPr>
                        <a:t>Shared Ownership</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16198368"/>
                  </a:ext>
                </a:extLst>
              </a:tr>
              <a:tr h="383242">
                <a:tc>
                  <a:txBody>
                    <a:bodyPr/>
                    <a:lstStyle/>
                    <a:p>
                      <a:pPr algn="ctr" fontAlgn="ctr"/>
                      <a:r>
                        <a:rPr lang="en-GB" sz="1600" b="0" i="0" u="none" strike="noStrike">
                          <a:solidFill>
                            <a:srgbClr val="000000"/>
                          </a:solidFill>
                          <a:effectLst/>
                          <a:latin typeface="Calibri"/>
                        </a:rPr>
                        <a:t>2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£635,000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25%</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£158,750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£7,938</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£880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2.40%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£953</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£331</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£2,163</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£77,961</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881544797"/>
                  </a:ext>
                </a:extLst>
              </a:tr>
              <a:tr h="383242">
                <a:tc>
                  <a:txBody>
                    <a:bodyPr/>
                    <a:lstStyle/>
                    <a:p>
                      <a:pPr algn="ctr" fontAlgn="ctr"/>
                      <a:r>
                        <a:rPr lang="en-GB" sz="1600" b="0" i="0" u="none" strike="noStrike">
                          <a:solidFill>
                            <a:srgbClr val="000000"/>
                          </a:solidFill>
                          <a:effectLst/>
                          <a:latin typeface="Calibri"/>
                        </a:rPr>
                        <a:t>2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£635,000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10%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£63,500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£3,175</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£352</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2.40%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£1,143</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£331</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£1,826</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en-GB" sz="1600" b="0" i="0" u="none" strike="noStrike">
                          <a:solidFill>
                            <a:srgbClr val="000000"/>
                          </a:solidFill>
                          <a:effectLst/>
                          <a:latin typeface="Calibri"/>
                        </a:rPr>
                        <a:t>£65,797</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163826073"/>
                  </a:ext>
                </a:extLst>
              </a:tr>
              <a:tr h="383242">
                <a:tc>
                  <a:txBody>
                    <a:bodyPr/>
                    <a:lstStyle/>
                    <a:p>
                      <a:pPr algn="ctr" fontAlgn="ctr"/>
                      <a:r>
                        <a:rPr lang="en-GB" sz="1600" b="1" i="0" u="none" strike="noStrike">
                          <a:solidFill>
                            <a:srgbClr val="000000"/>
                          </a:solidFill>
                          <a:effectLst/>
                          <a:latin typeface="Calibri"/>
                        </a:rPr>
                        <a:t>Open market rent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856369059"/>
                  </a:ext>
                </a:extLst>
              </a:tr>
              <a:tr h="383242">
                <a:tc>
                  <a:txBody>
                    <a:bodyPr/>
                    <a:lstStyle/>
                    <a:p>
                      <a:pPr algn="ctr" fontAlgn="ctr"/>
                      <a:r>
                        <a:rPr lang="en-GB" sz="1600" b="0" i="0" u="none" strike="noStrike">
                          <a:solidFill>
                            <a:srgbClr val="000000"/>
                          </a:solidFill>
                          <a:effectLst/>
                          <a:latin typeface="Calibri"/>
                        </a:rPr>
                        <a:t>2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£635,000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£2,574</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£2,574</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563377769"/>
                  </a:ext>
                </a:extLst>
              </a:tr>
              <a:tr h="383242">
                <a:tc>
                  <a:txBody>
                    <a:bodyPr/>
                    <a:lstStyle/>
                    <a:p>
                      <a:pPr algn="ctr" fontAlgn="ctr"/>
                      <a:r>
                        <a:rPr lang="en-GB" sz="1600" b="1" i="0" u="none" strike="noStrike">
                          <a:solidFill>
                            <a:srgbClr val="000000"/>
                          </a:solidFill>
                          <a:effectLst/>
                          <a:latin typeface="Calibri"/>
                        </a:rPr>
                        <a:t>Private sale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289422206"/>
                  </a:ext>
                </a:extLst>
              </a:tr>
              <a:tr h="383242">
                <a:tc>
                  <a:txBody>
                    <a:bodyPr/>
                    <a:lstStyle/>
                    <a:p>
                      <a:pPr algn="ctr" fontAlgn="ctr"/>
                      <a:r>
                        <a:rPr lang="en-GB" sz="1600" b="0" i="0" u="none" strike="noStrike">
                          <a:solidFill>
                            <a:srgbClr val="000000"/>
                          </a:solidFill>
                          <a:effectLst/>
                          <a:latin typeface="Calibri"/>
                        </a:rPr>
                        <a:t>2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£635,000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100%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£603,250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£31,750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£3,238</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2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2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£331</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a:rPr>
                        <a:t>£3,569</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GB" sz="1600" b="0" i="0" u="none" strike="noStrike">
                          <a:solidFill>
                            <a:srgbClr val="000000"/>
                          </a:solidFill>
                          <a:effectLst/>
                          <a:latin typeface="Calibri" panose="020F0502020204030204" pitchFamily="34" charset="0"/>
                        </a:rPr>
                        <a:t>£134,056</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949553648"/>
                  </a:ext>
                </a:extLst>
              </a:tr>
            </a:tbl>
          </a:graphicData>
        </a:graphic>
      </p:graphicFrame>
    </p:spTree>
    <p:extLst>
      <p:ext uri="{BB962C8B-B14F-4D97-AF65-F5344CB8AC3E}">
        <p14:creationId xmlns:p14="http://schemas.microsoft.com/office/powerpoint/2010/main" val="161458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4BD4E773-E7B1-3742-AEE5-E9B3348905E0}"/>
              </a:ext>
            </a:extLst>
          </p:cNvPr>
          <p:cNvSpPr txBox="1">
            <a:spLocks/>
          </p:cNvSpPr>
          <p:nvPr/>
        </p:nvSpPr>
        <p:spPr>
          <a:xfrm>
            <a:off x="1024128" y="585216"/>
            <a:ext cx="1016203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cap="all" spc="100">
                <a:solidFill>
                  <a:srgbClr val="F6B3C1"/>
                </a:solidFill>
                <a:latin typeface="Calibri (MS) Bold"/>
                <a:ea typeface="+mn-ea"/>
                <a:cs typeface="+mn-cs"/>
              </a:rPr>
              <a:t>THREE bedroom home at </a:t>
            </a:r>
            <a:r>
              <a:rPr lang="en-GB" sz="3600" b="1" cap="all" spc="100" err="1">
                <a:solidFill>
                  <a:srgbClr val="F6B3C1"/>
                </a:solidFill>
                <a:latin typeface="Calibri (MS) Bold"/>
                <a:ea typeface="+mn-ea"/>
                <a:cs typeface="+mn-cs"/>
              </a:rPr>
              <a:t>woodberry</a:t>
            </a:r>
            <a:r>
              <a:rPr lang="en-GB" sz="3600" b="1" cap="all" spc="100">
                <a:solidFill>
                  <a:srgbClr val="F6B3C1"/>
                </a:solidFill>
                <a:latin typeface="Calibri (MS) Bold"/>
                <a:ea typeface="+mn-ea"/>
                <a:cs typeface="+mn-cs"/>
              </a:rPr>
              <a:t> down</a:t>
            </a:r>
          </a:p>
        </p:txBody>
      </p:sp>
      <p:sp>
        <p:nvSpPr>
          <p:cNvPr id="7" name="TextBox 6">
            <a:extLst>
              <a:ext uri="{FF2B5EF4-FFF2-40B4-BE49-F238E27FC236}">
                <a16:creationId xmlns:a16="http://schemas.microsoft.com/office/drawing/2014/main" id="{B38ACBCE-7831-C097-72F0-1DDD7AB1D8DD}"/>
              </a:ext>
            </a:extLst>
          </p:cNvPr>
          <p:cNvSpPr txBox="1"/>
          <p:nvPr/>
        </p:nvSpPr>
        <p:spPr>
          <a:xfrm>
            <a:off x="558800" y="5598160"/>
            <a:ext cx="4064000" cy="646331"/>
          </a:xfrm>
          <a:prstGeom prst="rect">
            <a:avLst/>
          </a:prstGeom>
          <a:noFill/>
        </p:spPr>
        <p:txBody>
          <a:bodyPr wrap="square" rtlCol="0">
            <a:spAutoFit/>
          </a:bodyPr>
          <a:lstStyle/>
          <a:p>
            <a:r>
              <a:rPr lang="en-GB">
                <a:solidFill>
                  <a:schemeClr val="bg1"/>
                </a:solidFill>
              </a:rPr>
              <a:t>25% Shared Ownership  is £1,698 a month cheaper than privately renting</a:t>
            </a:r>
          </a:p>
        </p:txBody>
      </p:sp>
      <p:sp>
        <p:nvSpPr>
          <p:cNvPr id="9" name="TextBox 8">
            <a:extLst>
              <a:ext uri="{FF2B5EF4-FFF2-40B4-BE49-F238E27FC236}">
                <a16:creationId xmlns:a16="http://schemas.microsoft.com/office/drawing/2014/main" id="{E33A9F0F-6F1A-1201-CAFC-32D743C78D0A}"/>
              </a:ext>
            </a:extLst>
          </p:cNvPr>
          <p:cNvSpPr txBox="1"/>
          <p:nvPr/>
        </p:nvSpPr>
        <p:spPr>
          <a:xfrm>
            <a:off x="8249920" y="5433274"/>
            <a:ext cx="3596640" cy="1200329"/>
          </a:xfrm>
          <a:prstGeom prst="rect">
            <a:avLst/>
          </a:prstGeom>
          <a:noFill/>
        </p:spPr>
        <p:txBody>
          <a:bodyPr wrap="square" rtlCol="0">
            <a:spAutoFit/>
          </a:bodyPr>
          <a:lstStyle/>
          <a:p>
            <a:r>
              <a:rPr lang="en-GB"/>
              <a:t>25% Shared Ownership is £2,696 cheaper a month than buying privately, the household income is also around £107k a year less</a:t>
            </a:r>
          </a:p>
        </p:txBody>
      </p:sp>
      <p:graphicFrame>
        <p:nvGraphicFramePr>
          <p:cNvPr id="5" name="Table 4">
            <a:extLst>
              <a:ext uri="{FF2B5EF4-FFF2-40B4-BE49-F238E27FC236}">
                <a16:creationId xmlns:a16="http://schemas.microsoft.com/office/drawing/2014/main" id="{2A59F727-FEC4-3358-36D5-C418D5CFA57C}"/>
              </a:ext>
            </a:extLst>
          </p:cNvPr>
          <p:cNvGraphicFramePr>
            <a:graphicFrameLocks noGrp="1"/>
          </p:cNvGraphicFramePr>
          <p:nvPr>
            <p:extLst>
              <p:ext uri="{D42A27DB-BD31-4B8C-83A1-F6EECF244321}">
                <p14:modId xmlns:p14="http://schemas.microsoft.com/office/powerpoint/2010/main" val="1364956311"/>
              </p:ext>
            </p:extLst>
          </p:nvPr>
        </p:nvGraphicFramePr>
        <p:xfrm>
          <a:off x="218574" y="1705474"/>
          <a:ext cx="11756606" cy="3734005"/>
        </p:xfrm>
        <a:graphic>
          <a:graphicData uri="http://schemas.openxmlformats.org/drawingml/2006/table">
            <a:tbl>
              <a:tblPr/>
              <a:tblGrid>
                <a:gridCol w="1634888">
                  <a:extLst>
                    <a:ext uri="{9D8B030D-6E8A-4147-A177-3AD203B41FA5}">
                      <a16:colId xmlns:a16="http://schemas.microsoft.com/office/drawing/2014/main" val="4277679056"/>
                    </a:ext>
                  </a:extLst>
                </a:gridCol>
                <a:gridCol w="1114223">
                  <a:extLst>
                    <a:ext uri="{9D8B030D-6E8A-4147-A177-3AD203B41FA5}">
                      <a16:colId xmlns:a16="http://schemas.microsoft.com/office/drawing/2014/main" val="311250847"/>
                    </a:ext>
                  </a:extLst>
                </a:gridCol>
                <a:gridCol w="895542">
                  <a:extLst>
                    <a:ext uri="{9D8B030D-6E8A-4147-A177-3AD203B41FA5}">
                      <a16:colId xmlns:a16="http://schemas.microsoft.com/office/drawing/2014/main" val="3904091945"/>
                    </a:ext>
                  </a:extLst>
                </a:gridCol>
                <a:gridCol w="1114223">
                  <a:extLst>
                    <a:ext uri="{9D8B030D-6E8A-4147-A177-3AD203B41FA5}">
                      <a16:colId xmlns:a16="http://schemas.microsoft.com/office/drawing/2014/main" val="431778148"/>
                    </a:ext>
                  </a:extLst>
                </a:gridCol>
                <a:gridCol w="947608">
                  <a:extLst>
                    <a:ext uri="{9D8B030D-6E8A-4147-A177-3AD203B41FA5}">
                      <a16:colId xmlns:a16="http://schemas.microsoft.com/office/drawing/2014/main" val="1750877226"/>
                    </a:ext>
                  </a:extLst>
                </a:gridCol>
                <a:gridCol w="864303">
                  <a:extLst>
                    <a:ext uri="{9D8B030D-6E8A-4147-A177-3AD203B41FA5}">
                      <a16:colId xmlns:a16="http://schemas.microsoft.com/office/drawing/2014/main" val="1518414290"/>
                    </a:ext>
                  </a:extLst>
                </a:gridCol>
                <a:gridCol w="801822">
                  <a:extLst>
                    <a:ext uri="{9D8B030D-6E8A-4147-A177-3AD203B41FA5}">
                      <a16:colId xmlns:a16="http://schemas.microsoft.com/office/drawing/2014/main" val="2204863395"/>
                    </a:ext>
                  </a:extLst>
                </a:gridCol>
                <a:gridCol w="1207941">
                  <a:extLst>
                    <a:ext uri="{9D8B030D-6E8A-4147-A177-3AD203B41FA5}">
                      <a16:colId xmlns:a16="http://schemas.microsoft.com/office/drawing/2014/main" val="2301317811"/>
                    </a:ext>
                  </a:extLst>
                </a:gridCol>
                <a:gridCol w="1051743">
                  <a:extLst>
                    <a:ext uri="{9D8B030D-6E8A-4147-A177-3AD203B41FA5}">
                      <a16:colId xmlns:a16="http://schemas.microsoft.com/office/drawing/2014/main" val="3926166806"/>
                    </a:ext>
                  </a:extLst>
                </a:gridCol>
                <a:gridCol w="1093395">
                  <a:extLst>
                    <a:ext uri="{9D8B030D-6E8A-4147-A177-3AD203B41FA5}">
                      <a16:colId xmlns:a16="http://schemas.microsoft.com/office/drawing/2014/main" val="4023458757"/>
                    </a:ext>
                  </a:extLst>
                </a:gridCol>
                <a:gridCol w="1030918">
                  <a:extLst>
                    <a:ext uri="{9D8B030D-6E8A-4147-A177-3AD203B41FA5}">
                      <a16:colId xmlns:a16="http://schemas.microsoft.com/office/drawing/2014/main" val="703058762"/>
                    </a:ext>
                  </a:extLst>
                </a:gridCol>
              </a:tblGrid>
              <a:tr h="1051311">
                <a:tc>
                  <a:txBody>
                    <a:bodyPr/>
                    <a:lstStyle/>
                    <a:p>
                      <a:pPr algn="l" fontAlgn="ctr"/>
                      <a:r>
                        <a:rPr lang="en-GB" sz="1600" b="1" i="0" u="none" strike="noStrike">
                          <a:solidFill>
                            <a:srgbClr val="000000"/>
                          </a:solidFill>
                          <a:effectLst/>
                          <a:latin typeface="Calibri"/>
                        </a:rPr>
                        <a:t>Bed size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Market Value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panose="020F0502020204030204" pitchFamily="34" charset="0"/>
                        </a:rPr>
                        <a:t>Share Purchased</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Share value (£)</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Deposit amount (5.00%)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Monthly mortgage payments</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Rent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Monthly rent </a:t>
                      </a: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Monthly service charge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Monthly Cost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GB" sz="1600" b="1" i="0" u="none" strike="noStrike">
                          <a:solidFill>
                            <a:srgbClr val="000000"/>
                          </a:solidFill>
                          <a:effectLst/>
                          <a:latin typeface="Calibri"/>
                        </a:rPr>
                        <a:t>Min annual income required </a:t>
                      </a: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4192253"/>
                  </a:ext>
                </a:extLst>
              </a:tr>
              <a:tr h="383242">
                <a:tc>
                  <a:txBody>
                    <a:bodyPr/>
                    <a:lstStyle/>
                    <a:p>
                      <a:pPr algn="l" fontAlgn="ctr"/>
                      <a:r>
                        <a:rPr lang="en-GB" sz="1600" b="1" i="0" u="none" strike="noStrike">
                          <a:solidFill>
                            <a:srgbClr val="000000"/>
                          </a:solidFill>
                          <a:effectLst/>
                          <a:latin typeface="Calibri"/>
                        </a:rPr>
                        <a:t>Shared Ownership</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endParaRPr lang="en-GB" sz="1600" b="1"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941870568"/>
                  </a:ext>
                </a:extLst>
              </a:tr>
              <a:tr h="383242">
                <a:tc>
                  <a:txBody>
                    <a:bodyPr/>
                    <a:lstStyle/>
                    <a:p>
                      <a:pPr algn="l" fontAlgn="ctr"/>
                      <a:r>
                        <a:rPr lang="en-GB" sz="1600" b="0" i="0" u="none" strike="noStrike">
                          <a:solidFill>
                            <a:srgbClr val="000000"/>
                          </a:solidFill>
                          <a:effectLst/>
                          <a:latin typeface="Calibri"/>
                        </a:rPr>
                        <a:t>3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£900,000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25%</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£225,000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£11,250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£1,247</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1.15%</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£647</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£408</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£2,302</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£82,961</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508587276"/>
                  </a:ext>
                </a:extLst>
              </a:tr>
              <a:tr h="383242">
                <a:tc>
                  <a:txBody>
                    <a:bodyPr/>
                    <a:lstStyle/>
                    <a:p>
                      <a:pPr algn="l" fontAlgn="ctr"/>
                      <a:r>
                        <a:rPr lang="en-GB" sz="1600" b="0" i="0" u="none" strike="noStrike">
                          <a:solidFill>
                            <a:srgbClr val="000000"/>
                          </a:solidFill>
                          <a:effectLst/>
                          <a:latin typeface="Calibri"/>
                        </a:rPr>
                        <a:t>3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£900,000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£90,000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£4,500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£499</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1.50%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£1,013</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£408</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£1,919</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n-GB" sz="1600" b="0" i="0" u="none" strike="noStrike">
                          <a:solidFill>
                            <a:srgbClr val="000000"/>
                          </a:solidFill>
                          <a:effectLst/>
                          <a:latin typeface="Calibri"/>
                        </a:rPr>
                        <a:t>£69,166</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543244967"/>
                  </a:ext>
                </a:extLst>
              </a:tr>
              <a:tr h="383242">
                <a:tc>
                  <a:txBody>
                    <a:bodyPr/>
                    <a:lstStyle/>
                    <a:p>
                      <a:pPr algn="l" fontAlgn="ctr"/>
                      <a:r>
                        <a:rPr lang="en-GB" sz="1600" b="1" i="0" u="none" strike="noStrike">
                          <a:solidFill>
                            <a:srgbClr val="000000"/>
                          </a:solidFill>
                          <a:effectLst/>
                          <a:latin typeface="Calibri"/>
                        </a:rPr>
                        <a:t>Open market rent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252703984"/>
                  </a:ext>
                </a:extLst>
              </a:tr>
              <a:tr h="383242">
                <a:tc>
                  <a:txBody>
                    <a:bodyPr/>
                    <a:lstStyle/>
                    <a:p>
                      <a:pPr algn="l" fontAlgn="ctr"/>
                      <a:r>
                        <a:rPr lang="en-GB" sz="1600" b="0" i="0" u="none" strike="noStrike">
                          <a:solidFill>
                            <a:srgbClr val="000000"/>
                          </a:solidFill>
                          <a:effectLst/>
                          <a:latin typeface="Calibri"/>
                        </a:rPr>
                        <a:t>3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r" fontAlgn="ctr"/>
                      <a:r>
                        <a:rPr lang="en-GB" sz="1600" b="0" i="0" u="none" strike="noStrike">
                          <a:solidFill>
                            <a:srgbClr val="000000"/>
                          </a:solidFill>
                          <a:effectLst/>
                          <a:latin typeface="Calibri"/>
                        </a:rPr>
                        <a:t>£900,000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r" fontAlgn="ctr"/>
                      <a:r>
                        <a:rPr lang="en-GB" sz="1600" b="0" i="0" u="none" strike="noStrike">
                          <a:solidFill>
                            <a:srgbClr val="000000"/>
                          </a:solidFill>
                          <a:effectLst/>
                          <a:latin typeface="Calibri"/>
                        </a:rPr>
                        <a:t>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r" fontAlgn="ctr"/>
                      <a:r>
                        <a:rPr lang="en-GB" sz="1600" b="0" i="0" u="none" strike="noStrike">
                          <a:solidFill>
                            <a:srgbClr val="000000"/>
                          </a:solidFill>
                          <a:effectLst/>
                          <a:latin typeface="Calibri"/>
                        </a:rPr>
                        <a:t>£4,000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r" fontAlgn="ctr"/>
                      <a:r>
                        <a:rPr lang="en-GB" sz="1600" b="0" i="0" u="none" strike="noStrike">
                          <a:solidFill>
                            <a:srgbClr val="000000"/>
                          </a:solidFill>
                          <a:effectLst/>
                          <a:latin typeface="Calibri"/>
                        </a:rPr>
                        <a:t>£4,000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ctr"/>
                      <a:r>
                        <a:rPr lang="en-GB" sz="16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879489642"/>
                  </a:ext>
                </a:extLst>
              </a:tr>
              <a:tr h="383242">
                <a:tc>
                  <a:txBody>
                    <a:bodyPr/>
                    <a:lstStyle/>
                    <a:p>
                      <a:pPr algn="l" fontAlgn="ctr"/>
                      <a:r>
                        <a:rPr lang="en-GB" sz="1600" b="1" i="0" u="none" strike="noStrike">
                          <a:solidFill>
                            <a:srgbClr val="000000"/>
                          </a:solidFill>
                          <a:effectLst/>
                          <a:latin typeface="Calibri"/>
                        </a:rPr>
                        <a:t>Private sale</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endParaRPr lang="en-GB" sz="1600" b="0" i="0" u="none" strike="noStrike">
                        <a:solidFill>
                          <a:srgbClr val="000000"/>
                        </a:solidFill>
                        <a:effectLst/>
                        <a:latin typeface="Calibri" panose="020F0502020204030204" pitchFamily="34" charset="0"/>
                      </a:endParaRP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350351895"/>
                  </a:ext>
                </a:extLst>
              </a:tr>
              <a:tr h="383242">
                <a:tc>
                  <a:txBody>
                    <a:bodyPr/>
                    <a:lstStyle/>
                    <a:p>
                      <a:pPr algn="l" fontAlgn="ctr"/>
                      <a:r>
                        <a:rPr lang="en-GB" sz="1600" b="0" i="0" u="none" strike="noStrike">
                          <a:solidFill>
                            <a:srgbClr val="000000"/>
                          </a:solidFill>
                          <a:effectLst/>
                          <a:latin typeface="Calibri"/>
                        </a:rPr>
                        <a:t>3 Bedroom</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£900,000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100%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£855,000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£45,000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£4,590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en-GB" sz="12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en-GB" sz="1200" b="0" i="0" u="none" strike="noStrike">
                          <a:solidFill>
                            <a:srgbClr val="000000"/>
                          </a:solidFill>
                          <a:effectLst/>
                          <a:latin typeface="Calibri"/>
                        </a:rPr>
                        <a:t>-</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£408</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a:rPr>
                        <a:t>£4,998</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n-GB" sz="1600" b="0" i="0" u="none" strike="noStrike">
                          <a:solidFill>
                            <a:srgbClr val="000000"/>
                          </a:solidFill>
                          <a:effectLst/>
                          <a:latin typeface="Calibri" panose="020F0502020204030204" pitchFamily="34" charset="0"/>
                        </a:rPr>
                        <a:t>£190,000</a:t>
                      </a:r>
                    </a:p>
                  </a:txBody>
                  <a:tcPr marL="1826" marR="1826" marT="1826" marB="1314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564994076"/>
                  </a:ext>
                </a:extLst>
              </a:tr>
            </a:tbl>
          </a:graphicData>
        </a:graphic>
      </p:graphicFrame>
    </p:spTree>
    <p:extLst>
      <p:ext uri="{BB962C8B-B14F-4D97-AF65-F5344CB8AC3E}">
        <p14:creationId xmlns:p14="http://schemas.microsoft.com/office/powerpoint/2010/main" val="404523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185854"/>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4BD4E773-E7B1-3742-AEE5-E9B3348905E0}"/>
              </a:ext>
            </a:extLst>
          </p:cNvPr>
          <p:cNvSpPr txBox="1">
            <a:spLocks/>
          </p:cNvSpPr>
          <p:nvPr/>
        </p:nvSpPr>
        <p:spPr>
          <a:xfrm>
            <a:off x="921908" y="473703"/>
            <a:ext cx="9720072" cy="1172333"/>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200" b="1" cap="all" spc="100">
                <a:solidFill>
                  <a:srgbClr val="F6B3C1"/>
                </a:solidFill>
                <a:latin typeface="Calibri (MS) Bold"/>
                <a:ea typeface="+mn-ea"/>
                <a:cs typeface="+mn-cs"/>
              </a:rPr>
              <a:t>Purchasing a shared ownership home</a:t>
            </a:r>
          </a:p>
          <a:p>
            <a:endParaRPr lang="en-GB" sz="3200" b="1" cap="all" spc="100">
              <a:solidFill>
                <a:srgbClr val="F6B3C1"/>
              </a:solidFill>
              <a:latin typeface="Calibri (MS) Bold"/>
              <a:ea typeface="+mn-ea"/>
              <a:cs typeface="+mn-cs"/>
            </a:endParaRPr>
          </a:p>
        </p:txBody>
      </p:sp>
      <p:sp>
        <p:nvSpPr>
          <p:cNvPr id="4" name="TextBox 3">
            <a:extLst>
              <a:ext uri="{FF2B5EF4-FFF2-40B4-BE49-F238E27FC236}">
                <a16:creationId xmlns:a16="http://schemas.microsoft.com/office/drawing/2014/main" id="{9D8D9F7A-4ABD-D3F9-C300-B81F5B98EE32}"/>
              </a:ext>
            </a:extLst>
          </p:cNvPr>
          <p:cNvSpPr txBox="1"/>
          <p:nvPr/>
        </p:nvSpPr>
        <p:spPr>
          <a:xfrm>
            <a:off x="233553" y="1171381"/>
            <a:ext cx="10143744" cy="1200329"/>
          </a:xfrm>
          <a:prstGeom prst="rect">
            <a:avLst/>
          </a:prstGeom>
          <a:noFill/>
        </p:spPr>
        <p:txBody>
          <a:bodyPr wrap="square" rtlCol="0">
            <a:spAutoFit/>
          </a:bodyPr>
          <a:lstStyle/>
          <a:p>
            <a:pPr marL="285750" indent="-285750">
              <a:buFont typeface="Arial" panose="020B0604020202020204" pitchFamily="34" charset="0"/>
              <a:buChar char="•"/>
            </a:pPr>
            <a:r>
              <a:rPr lang="en-GB">
                <a:solidFill>
                  <a:schemeClr val="bg1"/>
                </a:solidFill>
              </a:rPr>
              <a:t>All buyers are subject to an affordability assessment by our trained external Financial advisors, who review all aspects of their financial lives.</a:t>
            </a:r>
          </a:p>
          <a:p>
            <a:pPr marL="285750" indent="-285750">
              <a:buFont typeface="Arial" panose="020B0604020202020204" pitchFamily="34" charset="0"/>
              <a:buChar char="•"/>
            </a:pPr>
            <a:r>
              <a:rPr lang="en-GB">
                <a:solidFill>
                  <a:schemeClr val="bg1"/>
                </a:solidFill>
              </a:rPr>
              <a:t>Buyers have to be able to demonstrate they can sustain ownership for a long period of time. </a:t>
            </a:r>
          </a:p>
          <a:p>
            <a:pPr marL="285750" indent="-285750">
              <a:buFont typeface="Arial" panose="020B0604020202020204" pitchFamily="34" charset="0"/>
              <a:buChar char="•"/>
            </a:pPr>
            <a:endParaRPr lang="en-GB"/>
          </a:p>
        </p:txBody>
      </p:sp>
      <p:pic>
        <p:nvPicPr>
          <p:cNvPr id="6" name="Picture 5">
            <a:extLst>
              <a:ext uri="{FF2B5EF4-FFF2-40B4-BE49-F238E27FC236}">
                <a16:creationId xmlns:a16="http://schemas.microsoft.com/office/drawing/2014/main" id="{F7FDCD44-8359-77C2-6AA5-E1D80A5EDDB5}"/>
              </a:ext>
            </a:extLst>
          </p:cNvPr>
          <p:cNvPicPr>
            <a:picLocks noChangeAspect="1"/>
          </p:cNvPicPr>
          <p:nvPr/>
        </p:nvPicPr>
        <p:blipFill>
          <a:blip r:embed="rId3"/>
          <a:stretch>
            <a:fillRect/>
          </a:stretch>
        </p:blipFill>
        <p:spPr>
          <a:xfrm>
            <a:off x="2173992" y="2107721"/>
            <a:ext cx="6493758" cy="4590650"/>
          </a:xfrm>
          <a:prstGeom prst="rect">
            <a:avLst/>
          </a:prstGeom>
        </p:spPr>
      </p:pic>
    </p:spTree>
    <p:extLst>
      <p:ext uri="{BB962C8B-B14F-4D97-AF65-F5344CB8AC3E}">
        <p14:creationId xmlns:p14="http://schemas.microsoft.com/office/powerpoint/2010/main" val="118807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4441-5339-A6FB-07F7-5CB5631D2CD3}"/>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E3CA37C-F703-D331-3F05-F0EB7F221DC1}"/>
              </a:ext>
            </a:extLst>
          </p:cNvPr>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90D0F0B5-18B1-D12E-8D15-DAF0E08E58AA}"/>
              </a:ext>
            </a:extLst>
          </p:cNvPr>
          <p:cNvSpPr txBox="1">
            <a:spLocks/>
          </p:cNvSpPr>
          <p:nvPr/>
        </p:nvSpPr>
        <p:spPr>
          <a:xfrm>
            <a:off x="0" y="185854"/>
            <a:ext cx="9954639" cy="1343065"/>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200" b="1" cap="all" spc="100" dirty="0">
                <a:solidFill>
                  <a:srgbClr val="F6B3C1"/>
                </a:solidFill>
                <a:latin typeface="Calibri (MS) Bold"/>
                <a:ea typeface="+mn-ea"/>
                <a:cs typeface="+mn-cs"/>
              </a:rPr>
              <a:t>Purchasing a shared ownership home</a:t>
            </a:r>
          </a:p>
          <a:p>
            <a:r>
              <a:rPr lang="en-GB" sz="2000" b="1" cap="all" spc="100" dirty="0">
                <a:solidFill>
                  <a:srgbClr val="F6B3C1"/>
                </a:solidFill>
                <a:latin typeface="Calibri (MS) Bold"/>
                <a:ea typeface="+mn-ea"/>
                <a:cs typeface="+mn-cs"/>
              </a:rPr>
              <a:t>Below are examples of financial scenarios acceptable to buy Shared ownership at </a:t>
            </a:r>
            <a:r>
              <a:rPr lang="en-GB" sz="2000" b="1" cap="all" spc="100" dirty="0" err="1">
                <a:solidFill>
                  <a:srgbClr val="F6B3C1"/>
                </a:solidFill>
                <a:latin typeface="Calibri (MS) Bold"/>
                <a:ea typeface="+mn-ea"/>
                <a:cs typeface="+mn-cs"/>
              </a:rPr>
              <a:t>woodberry</a:t>
            </a:r>
            <a:r>
              <a:rPr lang="en-GB" sz="2000" b="1" cap="all" spc="100" dirty="0">
                <a:solidFill>
                  <a:srgbClr val="F6B3C1"/>
                </a:solidFill>
                <a:latin typeface="Calibri (MS) Bold"/>
                <a:ea typeface="+mn-ea"/>
                <a:cs typeface="+mn-cs"/>
              </a:rPr>
              <a:t> down</a:t>
            </a:r>
            <a:endParaRPr lang="en-GB" sz="3200" b="1" cap="all" spc="100" dirty="0">
              <a:solidFill>
                <a:srgbClr val="F6B3C1"/>
              </a:solidFill>
              <a:latin typeface="Calibri (MS) Bold"/>
              <a:ea typeface="+mn-ea"/>
              <a:cs typeface="+mn-cs"/>
            </a:endParaRPr>
          </a:p>
        </p:txBody>
      </p:sp>
      <p:graphicFrame>
        <p:nvGraphicFramePr>
          <p:cNvPr id="4" name="Table 3">
            <a:extLst>
              <a:ext uri="{FF2B5EF4-FFF2-40B4-BE49-F238E27FC236}">
                <a16:creationId xmlns:a16="http://schemas.microsoft.com/office/drawing/2014/main" id="{CAEB8611-C1B9-3E2D-4525-9A6679AC6808}"/>
              </a:ext>
            </a:extLst>
          </p:cNvPr>
          <p:cNvGraphicFramePr>
            <a:graphicFrameLocks noGrp="1"/>
          </p:cNvGraphicFramePr>
          <p:nvPr>
            <p:extLst>
              <p:ext uri="{D42A27DB-BD31-4B8C-83A1-F6EECF244321}">
                <p14:modId xmlns:p14="http://schemas.microsoft.com/office/powerpoint/2010/main" val="2586019307"/>
              </p:ext>
            </p:extLst>
          </p:nvPr>
        </p:nvGraphicFramePr>
        <p:xfrm>
          <a:off x="313826" y="1391693"/>
          <a:ext cx="6929184" cy="4624100"/>
        </p:xfrm>
        <a:graphic>
          <a:graphicData uri="http://schemas.openxmlformats.org/drawingml/2006/table">
            <a:tbl>
              <a:tblPr/>
              <a:tblGrid>
                <a:gridCol w="896499">
                  <a:extLst>
                    <a:ext uri="{9D8B030D-6E8A-4147-A177-3AD203B41FA5}">
                      <a16:colId xmlns:a16="http://schemas.microsoft.com/office/drawing/2014/main" val="1272630516"/>
                    </a:ext>
                  </a:extLst>
                </a:gridCol>
                <a:gridCol w="2017122">
                  <a:extLst>
                    <a:ext uri="{9D8B030D-6E8A-4147-A177-3AD203B41FA5}">
                      <a16:colId xmlns:a16="http://schemas.microsoft.com/office/drawing/2014/main" val="594508968"/>
                    </a:ext>
                  </a:extLst>
                </a:gridCol>
                <a:gridCol w="1176653">
                  <a:extLst>
                    <a:ext uri="{9D8B030D-6E8A-4147-A177-3AD203B41FA5}">
                      <a16:colId xmlns:a16="http://schemas.microsoft.com/office/drawing/2014/main" val="2095109759"/>
                    </a:ext>
                  </a:extLst>
                </a:gridCol>
                <a:gridCol w="1232685">
                  <a:extLst>
                    <a:ext uri="{9D8B030D-6E8A-4147-A177-3AD203B41FA5}">
                      <a16:colId xmlns:a16="http://schemas.microsoft.com/office/drawing/2014/main" val="3938449483"/>
                    </a:ext>
                  </a:extLst>
                </a:gridCol>
                <a:gridCol w="1606225">
                  <a:extLst>
                    <a:ext uri="{9D8B030D-6E8A-4147-A177-3AD203B41FA5}">
                      <a16:colId xmlns:a16="http://schemas.microsoft.com/office/drawing/2014/main" val="1563084880"/>
                    </a:ext>
                  </a:extLst>
                </a:gridCol>
              </a:tblGrid>
              <a:tr h="231205">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GB" sz="1100" b="1" i="0" u="none" strike="noStrike">
                          <a:solidFill>
                            <a:srgbClr val="000000"/>
                          </a:solidFill>
                          <a:effectLst/>
                          <a:latin typeface="Calibri" panose="020F0502020204030204" pitchFamily="34" charset="0"/>
                        </a:rPr>
                        <a:t>One Bed examples</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2209675913"/>
                  </a:ext>
                </a:extLst>
              </a:tr>
              <a:tr h="231205">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GB" sz="1100" b="1" i="0" u="none" strike="noStrike">
                          <a:solidFill>
                            <a:srgbClr val="000000"/>
                          </a:solidFill>
                          <a:effectLst/>
                          <a:latin typeface="Calibri" panose="020F0502020204030204" pitchFamily="34" charset="0"/>
                        </a:rPr>
                        <a:t>Household Income</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GB" sz="1100" b="1" i="0" u="none" strike="noStrike">
                          <a:solidFill>
                            <a:srgbClr val="000000"/>
                          </a:solidFill>
                          <a:effectLst/>
                          <a:latin typeface="Calibri" panose="020F0502020204030204" pitchFamily="34" charset="0"/>
                        </a:rPr>
                        <a:t>Deposit</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GB" sz="1100" b="1" i="0" u="none" strike="noStrike">
                          <a:solidFill>
                            <a:srgbClr val="000000"/>
                          </a:solidFill>
                          <a:effectLst/>
                          <a:latin typeface="Calibri" panose="020F0502020204030204" pitchFamily="34" charset="0"/>
                        </a:rPr>
                        <a:t>Monthly cost</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l" fontAlgn="b"/>
                      <a:r>
                        <a:rPr lang="en-GB" sz="1100" b="1" i="0" u="none" strike="noStrike">
                          <a:solidFill>
                            <a:srgbClr val="000000"/>
                          </a:solidFill>
                          <a:effectLst/>
                          <a:latin typeface="Calibri" panose="020F0502020204030204" pitchFamily="34" charset="0"/>
                        </a:rPr>
                        <a:t>Share purchasing</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924941833"/>
                  </a:ext>
                </a:extLst>
              </a:tr>
              <a:tr h="231205">
                <a:tc>
                  <a:txBody>
                    <a:bodyPr/>
                    <a:lstStyle/>
                    <a:p>
                      <a:pPr algn="l" fontAlgn="b"/>
                      <a:r>
                        <a:rPr lang="en-GB" sz="1100" b="1" i="0" u="none" strike="noStrike">
                          <a:solidFill>
                            <a:srgbClr val="000000"/>
                          </a:solidFill>
                          <a:effectLst/>
                          <a:latin typeface="Calibri" panose="020F0502020204030204" pitchFamily="34" charset="0"/>
                        </a:rPr>
                        <a:t>Buyer 1</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r" fontAlgn="b"/>
                      <a:r>
                        <a:rPr lang="en-GB" sz="1100" b="0" i="0" u="none" strike="noStrike">
                          <a:solidFill>
                            <a:srgbClr val="000000"/>
                          </a:solidFill>
                          <a:effectLst/>
                          <a:latin typeface="Calibri" panose="020F0502020204030204" pitchFamily="34" charset="0"/>
                        </a:rPr>
                        <a:t>£39,798</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£104,400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£1,104</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1215539797"/>
                  </a:ext>
                </a:extLst>
              </a:tr>
              <a:tr h="231205">
                <a:tc>
                  <a:txBody>
                    <a:bodyPr/>
                    <a:lstStyle/>
                    <a:p>
                      <a:pPr algn="l" fontAlgn="b"/>
                      <a:r>
                        <a:rPr lang="en-GB" sz="1100" b="1" i="0" u="none" strike="noStrike">
                          <a:solidFill>
                            <a:srgbClr val="000000"/>
                          </a:solidFill>
                          <a:effectLst/>
                          <a:latin typeface="Calibri" panose="020F0502020204030204" pitchFamily="34" charset="0"/>
                        </a:rPr>
                        <a:t>Buyer 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r" fontAlgn="b"/>
                      <a:r>
                        <a:rPr lang="en-GB" sz="1100" b="0" i="0" u="none" strike="noStrike">
                          <a:solidFill>
                            <a:srgbClr val="000000"/>
                          </a:solidFill>
                          <a:effectLst/>
                          <a:latin typeface="Calibri" panose="020F0502020204030204" pitchFamily="34" charset="0"/>
                        </a:rPr>
                        <a:t>£44,593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£81,600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£1,237</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1328278083"/>
                  </a:ext>
                </a:extLst>
              </a:tr>
              <a:tr h="231205">
                <a:tc>
                  <a:txBody>
                    <a:bodyPr/>
                    <a:lstStyle/>
                    <a:p>
                      <a:pPr algn="l" fontAlgn="b"/>
                      <a:r>
                        <a:rPr lang="en-GB" sz="1100" b="1" i="0" u="none" strike="noStrike">
                          <a:solidFill>
                            <a:srgbClr val="000000"/>
                          </a:solidFill>
                          <a:effectLst/>
                          <a:latin typeface="Calibri" panose="020F0502020204030204" pitchFamily="34" charset="0"/>
                        </a:rPr>
                        <a:t>Buyer 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r" fontAlgn="b"/>
                      <a:r>
                        <a:rPr lang="en-GB" sz="1100" b="0" i="0" u="none" strike="noStrike">
                          <a:solidFill>
                            <a:srgbClr val="000000"/>
                          </a:solidFill>
                          <a:effectLst/>
                          <a:latin typeface="Calibri" panose="020F0502020204030204" pitchFamily="34" charset="0"/>
                        </a:rPr>
                        <a:t>£49,893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£56,400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£1,385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1914189886"/>
                  </a:ext>
                </a:extLst>
              </a:tr>
              <a:tr h="231205">
                <a:tc>
                  <a:txBody>
                    <a:bodyPr/>
                    <a:lstStyle/>
                    <a:p>
                      <a:pPr algn="l" fontAlgn="b"/>
                      <a:r>
                        <a:rPr lang="en-GB" sz="1100" b="1" i="0" u="none" strike="noStrike">
                          <a:solidFill>
                            <a:srgbClr val="000000"/>
                          </a:solidFill>
                          <a:effectLst/>
                          <a:latin typeface="Calibri" panose="020F0502020204030204" pitchFamily="34" charset="0"/>
                        </a:rPr>
                        <a:t>Buyer 4</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r" fontAlgn="b"/>
                      <a:r>
                        <a:rPr lang="en-GB" sz="1100" b="0" i="0" u="none" strike="noStrike">
                          <a:solidFill>
                            <a:srgbClr val="000000"/>
                          </a:solidFill>
                          <a:effectLst/>
                          <a:latin typeface="Calibri" panose="020F0502020204030204" pitchFamily="34" charset="0"/>
                        </a:rPr>
                        <a:t>£55,192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£31,200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£1,532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1475789124"/>
                  </a:ext>
                </a:extLst>
              </a:tr>
              <a:tr h="231205">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8099066"/>
                  </a:ext>
                </a:extLst>
              </a:tr>
              <a:tr h="231205">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GB" sz="1100" b="1" i="0" u="none" strike="noStrike">
                          <a:solidFill>
                            <a:srgbClr val="000000"/>
                          </a:solidFill>
                          <a:effectLst/>
                          <a:latin typeface="Calibri" panose="020F0502020204030204" pitchFamily="34" charset="0"/>
                        </a:rPr>
                        <a:t>Two Bed examples</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570350545"/>
                  </a:ext>
                </a:extLst>
              </a:tr>
              <a:tr h="231205">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GB" sz="1100" b="1" i="0" u="none" strike="noStrike">
                          <a:solidFill>
                            <a:srgbClr val="000000"/>
                          </a:solidFill>
                          <a:effectLst/>
                          <a:latin typeface="Calibri" panose="020F0502020204030204" pitchFamily="34" charset="0"/>
                        </a:rPr>
                        <a:t>Household Income</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GB" sz="1100" b="1" i="0" u="none" strike="noStrike">
                          <a:solidFill>
                            <a:srgbClr val="000000"/>
                          </a:solidFill>
                          <a:effectLst/>
                          <a:latin typeface="Calibri" panose="020F0502020204030204" pitchFamily="34" charset="0"/>
                        </a:rPr>
                        <a:t>Deposit</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GB" sz="1100" b="1" i="0" u="none" strike="noStrike">
                          <a:solidFill>
                            <a:srgbClr val="000000"/>
                          </a:solidFill>
                          <a:effectLst/>
                          <a:latin typeface="Calibri" panose="020F0502020204030204" pitchFamily="34" charset="0"/>
                        </a:rPr>
                        <a:t>Monthly cost</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n-GB" sz="1100" b="1" i="0" u="none" strike="noStrike">
                          <a:solidFill>
                            <a:srgbClr val="000000"/>
                          </a:solidFill>
                          <a:effectLst/>
                          <a:latin typeface="Calibri" panose="020F0502020204030204" pitchFamily="34" charset="0"/>
                        </a:rPr>
                        <a:t>Share purchasing</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098591302"/>
                  </a:ext>
                </a:extLst>
              </a:tr>
              <a:tr h="231205">
                <a:tc>
                  <a:txBody>
                    <a:bodyPr/>
                    <a:lstStyle/>
                    <a:p>
                      <a:pPr algn="l" fontAlgn="b"/>
                      <a:r>
                        <a:rPr lang="en-GB" sz="1100" b="1" i="0" u="none" strike="noStrike">
                          <a:solidFill>
                            <a:srgbClr val="000000"/>
                          </a:solidFill>
                          <a:effectLst/>
                          <a:latin typeface="Calibri" panose="020F0502020204030204" pitchFamily="34" charset="0"/>
                        </a:rPr>
                        <a:t>Buyer 1</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en-GB" sz="1100" b="0" i="0" u="none" strike="noStrike">
                          <a:solidFill>
                            <a:srgbClr val="000000"/>
                          </a:solidFill>
                          <a:effectLst/>
                          <a:latin typeface="Calibri" panose="020F0502020204030204" pitchFamily="34" charset="0"/>
                        </a:rPr>
                        <a:t>£47,915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£150,813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£1,330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3411052064"/>
                  </a:ext>
                </a:extLst>
              </a:tr>
              <a:tr h="231205">
                <a:tc>
                  <a:txBody>
                    <a:bodyPr/>
                    <a:lstStyle/>
                    <a:p>
                      <a:pPr algn="l" fontAlgn="b"/>
                      <a:r>
                        <a:rPr lang="en-GB" sz="1100" b="1" i="0" u="none" strike="noStrike">
                          <a:solidFill>
                            <a:srgbClr val="000000"/>
                          </a:solidFill>
                          <a:effectLst/>
                          <a:latin typeface="Calibri" panose="020F0502020204030204" pitchFamily="34" charset="0"/>
                        </a:rPr>
                        <a:t>Buyer 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en-GB" sz="1100" b="0" i="0" u="none" strike="noStrike">
                          <a:solidFill>
                            <a:srgbClr val="000000"/>
                          </a:solidFill>
                          <a:effectLst/>
                          <a:latin typeface="Calibri" panose="020F0502020204030204" pitchFamily="34" charset="0"/>
                        </a:rPr>
                        <a:t>£52,589</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£128,588</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£1,459</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822398215"/>
                  </a:ext>
                </a:extLst>
              </a:tr>
              <a:tr h="231205">
                <a:tc>
                  <a:txBody>
                    <a:bodyPr/>
                    <a:lstStyle/>
                    <a:p>
                      <a:pPr algn="l" fontAlgn="b"/>
                      <a:r>
                        <a:rPr lang="en-GB" sz="1100" b="1" i="0" u="none" strike="noStrike">
                          <a:solidFill>
                            <a:srgbClr val="000000"/>
                          </a:solidFill>
                          <a:effectLst/>
                          <a:latin typeface="Calibri" panose="020F0502020204030204" pitchFamily="34" charset="0"/>
                        </a:rPr>
                        <a:t>Buyer 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en-GB" sz="1100" b="0" i="0" u="none" strike="noStrike">
                          <a:solidFill>
                            <a:srgbClr val="000000"/>
                          </a:solidFill>
                          <a:effectLst/>
                          <a:latin typeface="Calibri" panose="020F0502020204030204" pitchFamily="34" charset="0"/>
                        </a:rPr>
                        <a:t>£58,598</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£100,013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£1,626</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2018345897"/>
                  </a:ext>
                </a:extLst>
              </a:tr>
              <a:tr h="231205">
                <a:tc>
                  <a:txBody>
                    <a:bodyPr/>
                    <a:lstStyle/>
                    <a:p>
                      <a:pPr algn="l" fontAlgn="b"/>
                      <a:r>
                        <a:rPr lang="en-GB" sz="1100" b="1" i="0" u="none" strike="noStrike">
                          <a:solidFill>
                            <a:srgbClr val="000000"/>
                          </a:solidFill>
                          <a:effectLst/>
                          <a:latin typeface="Calibri" panose="020F0502020204030204" pitchFamily="34" charset="0"/>
                        </a:rPr>
                        <a:t>Buyer 4</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en-GB" sz="1100" b="0" i="0" u="none" strike="noStrike">
                          <a:solidFill>
                            <a:srgbClr val="000000"/>
                          </a:solidFill>
                          <a:effectLst/>
                          <a:latin typeface="Calibri" panose="020F0502020204030204" pitchFamily="34" charset="0"/>
                        </a:rPr>
                        <a:t>£62,938</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£79,375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£1,747</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945973578"/>
                  </a:ext>
                </a:extLst>
              </a:tr>
              <a:tr h="231205">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092377"/>
                  </a:ext>
                </a:extLst>
              </a:tr>
              <a:tr h="231205">
                <a:tc>
                  <a:txBody>
                    <a:bodyPr/>
                    <a:lstStyle/>
                    <a:p>
                      <a:pPr algn="l" fontAlgn="b"/>
                      <a:endParaRPr lang="en-GB" sz="1100" b="0"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1" i="0" u="none" strike="noStrike">
                          <a:solidFill>
                            <a:srgbClr val="000000"/>
                          </a:solidFill>
                          <a:effectLst/>
                          <a:latin typeface="Calibri" panose="020F0502020204030204" pitchFamily="34" charset="0"/>
                        </a:rPr>
                        <a:t>Three Bed examples</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78373726"/>
                  </a:ext>
                </a:extLst>
              </a:tr>
              <a:tr h="231205">
                <a:tc>
                  <a:txBody>
                    <a:bodyPr/>
                    <a:lstStyle/>
                    <a:p>
                      <a:pPr algn="l" fontAlgn="b"/>
                      <a:endParaRPr lang="en-GB" sz="1100" b="1" i="0" u="none" strike="noStrike">
                        <a:solidFill>
                          <a:srgbClr val="000000"/>
                        </a:solidFill>
                        <a:effectLst/>
                        <a:latin typeface="Calibri" panose="020F0502020204030204" pitchFamily="34" charset="0"/>
                      </a:endParaRP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1" i="0" u="none" strike="noStrike">
                          <a:solidFill>
                            <a:srgbClr val="000000"/>
                          </a:solidFill>
                          <a:effectLst/>
                          <a:latin typeface="Calibri" panose="020F0502020204030204" pitchFamily="34" charset="0"/>
                        </a:rPr>
                        <a:t>Household Income</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1" i="0" u="none" strike="noStrike">
                          <a:solidFill>
                            <a:srgbClr val="000000"/>
                          </a:solidFill>
                          <a:effectLst/>
                          <a:latin typeface="Calibri" panose="020F0502020204030204" pitchFamily="34" charset="0"/>
                        </a:rPr>
                        <a:t>Deposit</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1" i="0" u="none" strike="noStrike">
                          <a:solidFill>
                            <a:srgbClr val="000000"/>
                          </a:solidFill>
                          <a:effectLst/>
                          <a:latin typeface="Calibri" panose="020F0502020204030204" pitchFamily="34" charset="0"/>
                        </a:rPr>
                        <a:t>Monthly cost</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GB" sz="1100" b="1" i="0" u="none" strike="noStrike">
                          <a:solidFill>
                            <a:srgbClr val="000000"/>
                          </a:solidFill>
                          <a:effectLst/>
                          <a:latin typeface="Calibri" panose="020F0502020204030204" pitchFamily="34" charset="0"/>
                        </a:rPr>
                        <a:t>Share purchasing</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668175548"/>
                  </a:ext>
                </a:extLst>
              </a:tr>
              <a:tr h="231205">
                <a:tc>
                  <a:txBody>
                    <a:bodyPr/>
                    <a:lstStyle/>
                    <a:p>
                      <a:pPr algn="l" fontAlgn="b"/>
                      <a:r>
                        <a:rPr lang="en-GB" sz="1100" b="1" i="0" u="none" strike="noStrike">
                          <a:solidFill>
                            <a:srgbClr val="000000"/>
                          </a:solidFill>
                          <a:effectLst/>
                          <a:latin typeface="Calibri" panose="020F0502020204030204" pitchFamily="34" charset="0"/>
                        </a:rPr>
                        <a:t>Buyer 1</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GB" sz="1100" b="0" i="0" u="none" strike="noStrike">
                          <a:solidFill>
                            <a:srgbClr val="000000"/>
                          </a:solidFill>
                          <a:effectLst/>
                          <a:latin typeface="Calibri" panose="020F0502020204030204" pitchFamily="34" charset="0"/>
                        </a:rPr>
                        <a:t>£39,798</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£104,400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£1,104</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1004518317"/>
                  </a:ext>
                </a:extLst>
              </a:tr>
              <a:tr h="231205">
                <a:tc>
                  <a:txBody>
                    <a:bodyPr/>
                    <a:lstStyle/>
                    <a:p>
                      <a:pPr algn="l" fontAlgn="b"/>
                      <a:r>
                        <a:rPr lang="en-GB" sz="1100" b="1" i="0" u="none" strike="noStrike">
                          <a:solidFill>
                            <a:srgbClr val="000000"/>
                          </a:solidFill>
                          <a:effectLst/>
                          <a:latin typeface="Calibri" panose="020F0502020204030204" pitchFamily="34" charset="0"/>
                        </a:rPr>
                        <a:t>Buyer 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GB" sz="1100" b="0" i="0" u="none" strike="noStrike">
                          <a:solidFill>
                            <a:srgbClr val="000000"/>
                          </a:solidFill>
                          <a:effectLst/>
                          <a:latin typeface="Calibri" panose="020F0502020204030204" pitchFamily="34" charset="0"/>
                        </a:rPr>
                        <a:t>£44,593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£81,600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£1,237</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498001815"/>
                  </a:ext>
                </a:extLst>
              </a:tr>
              <a:tr h="231205">
                <a:tc>
                  <a:txBody>
                    <a:bodyPr/>
                    <a:lstStyle/>
                    <a:p>
                      <a:pPr algn="l" fontAlgn="b"/>
                      <a:r>
                        <a:rPr lang="en-GB" sz="1100" b="1" i="0" u="none" strike="noStrike">
                          <a:solidFill>
                            <a:srgbClr val="000000"/>
                          </a:solidFill>
                          <a:effectLst/>
                          <a:latin typeface="Calibri" panose="020F0502020204030204" pitchFamily="34" charset="0"/>
                        </a:rPr>
                        <a:t>Buyer 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GB" sz="1100" b="0" i="0" u="none" strike="noStrike">
                          <a:solidFill>
                            <a:srgbClr val="000000"/>
                          </a:solidFill>
                          <a:effectLst/>
                          <a:latin typeface="Calibri" panose="020F0502020204030204" pitchFamily="34" charset="0"/>
                        </a:rPr>
                        <a:t>£49,893</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£56,400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£1,385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4260399186"/>
                  </a:ext>
                </a:extLst>
              </a:tr>
              <a:tr h="231205">
                <a:tc>
                  <a:txBody>
                    <a:bodyPr/>
                    <a:lstStyle/>
                    <a:p>
                      <a:pPr algn="l" fontAlgn="b"/>
                      <a:r>
                        <a:rPr lang="en-GB" sz="1100" b="1" i="0" u="none" strike="noStrike">
                          <a:solidFill>
                            <a:srgbClr val="000000"/>
                          </a:solidFill>
                          <a:effectLst/>
                          <a:latin typeface="Calibri" panose="020F0502020204030204" pitchFamily="34" charset="0"/>
                        </a:rPr>
                        <a:t>Buyer 4</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GB" sz="1100" b="0" i="0" u="none" strike="noStrike">
                          <a:solidFill>
                            <a:srgbClr val="000000"/>
                          </a:solidFill>
                          <a:effectLst/>
                          <a:latin typeface="Calibri" panose="020F0502020204030204" pitchFamily="34" charset="0"/>
                        </a:rPr>
                        <a:t>£55,192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£31,200</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a:solidFill>
                            <a:srgbClr val="000000"/>
                          </a:solidFill>
                          <a:effectLst/>
                          <a:latin typeface="Calibri" panose="020F0502020204030204" pitchFamily="34" charset="0"/>
                        </a:rPr>
                        <a:t>£1,532</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tc>
                  <a:txBody>
                    <a:bodyPr/>
                    <a:lstStyle/>
                    <a:p>
                      <a:pPr algn="r" fontAlgn="b"/>
                      <a:r>
                        <a:rPr lang="en-GB" sz="1100" b="0" i="0" u="none" strike="noStrike" dirty="0">
                          <a:solidFill>
                            <a:srgbClr val="000000"/>
                          </a:solidFill>
                          <a:effectLst/>
                          <a:latin typeface="Calibri" panose="020F0502020204030204" pitchFamily="34" charset="0"/>
                        </a:rPr>
                        <a:t>25%</a:t>
                      </a:r>
                    </a:p>
                  </a:txBody>
                  <a:tcPr marL="3271" marR="3271" marT="3271" marB="2355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DBD"/>
                    </a:solidFill>
                  </a:tcPr>
                </a:tc>
                <a:extLst>
                  <a:ext uri="{0D108BD9-81ED-4DB2-BD59-A6C34878D82A}">
                    <a16:rowId xmlns:a16="http://schemas.microsoft.com/office/drawing/2014/main" val="3880071301"/>
                  </a:ext>
                </a:extLst>
              </a:tr>
            </a:tbl>
          </a:graphicData>
        </a:graphic>
      </p:graphicFrame>
      <p:sp>
        <p:nvSpPr>
          <p:cNvPr id="5" name="TextBox 4">
            <a:extLst>
              <a:ext uri="{FF2B5EF4-FFF2-40B4-BE49-F238E27FC236}">
                <a16:creationId xmlns:a16="http://schemas.microsoft.com/office/drawing/2014/main" id="{A30E4953-43CE-BED1-43B6-9DF6A57E3618}"/>
              </a:ext>
            </a:extLst>
          </p:cNvPr>
          <p:cNvSpPr txBox="1"/>
          <p:nvPr/>
        </p:nvSpPr>
        <p:spPr>
          <a:xfrm>
            <a:off x="673768" y="6220326"/>
            <a:ext cx="8867274" cy="276999"/>
          </a:xfrm>
          <a:prstGeom prst="rect">
            <a:avLst/>
          </a:prstGeom>
          <a:noFill/>
        </p:spPr>
        <p:txBody>
          <a:bodyPr wrap="square" rtlCol="0">
            <a:spAutoFit/>
          </a:bodyPr>
          <a:lstStyle/>
          <a:p>
            <a:r>
              <a:rPr lang="en-GB" sz="1200" dirty="0">
                <a:solidFill>
                  <a:schemeClr val="bg1"/>
                </a:solidFill>
              </a:rPr>
              <a:t>All data based on £480k for a one bed, £635k for a two bed and £900k for a three bed and interest rates at 5.75%</a:t>
            </a:r>
          </a:p>
        </p:txBody>
      </p:sp>
    </p:spTree>
    <p:extLst>
      <p:ext uri="{BB962C8B-B14F-4D97-AF65-F5344CB8AC3E}">
        <p14:creationId xmlns:p14="http://schemas.microsoft.com/office/powerpoint/2010/main" val="4002617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4BD4E773-E7B1-3742-AEE5-E9B3348905E0}"/>
              </a:ext>
            </a:extLst>
          </p:cNvPr>
          <p:cNvSpPr txBox="1">
            <a:spLocks/>
          </p:cNvSpPr>
          <p:nvPr/>
        </p:nvSpPr>
        <p:spPr>
          <a:xfrm>
            <a:off x="1024128" y="585215"/>
            <a:ext cx="9720072" cy="1172333"/>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cap="all" spc="100" dirty="0">
                <a:solidFill>
                  <a:srgbClr val="F6B3C1"/>
                </a:solidFill>
                <a:latin typeface="Calibri (MS) Bold"/>
                <a:ea typeface="+mn-ea"/>
                <a:cs typeface="+mn-cs"/>
              </a:rPr>
              <a:t>RESALE and staircasing</a:t>
            </a:r>
          </a:p>
          <a:p>
            <a:endParaRPr lang="en-GB" sz="3600" b="1" cap="all" spc="100" dirty="0">
              <a:solidFill>
                <a:srgbClr val="F6B3C1"/>
              </a:solidFill>
              <a:latin typeface="Calibri (MS) Bold"/>
              <a:ea typeface="+mn-ea"/>
              <a:cs typeface="+mn-cs"/>
            </a:endParaRPr>
          </a:p>
        </p:txBody>
      </p:sp>
      <p:sp>
        <p:nvSpPr>
          <p:cNvPr id="4" name="TextBox 3">
            <a:extLst>
              <a:ext uri="{FF2B5EF4-FFF2-40B4-BE49-F238E27FC236}">
                <a16:creationId xmlns:a16="http://schemas.microsoft.com/office/drawing/2014/main" id="{9D8D9F7A-4ABD-D3F9-C300-B81F5B98EE32}"/>
              </a:ext>
            </a:extLst>
          </p:cNvPr>
          <p:cNvSpPr txBox="1"/>
          <p:nvPr/>
        </p:nvSpPr>
        <p:spPr>
          <a:xfrm>
            <a:off x="1024128" y="1419433"/>
            <a:ext cx="10143744" cy="5816977"/>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chemeClr val="bg1"/>
                </a:solidFill>
              </a:rPr>
              <a:t>You can staircase at any time, partially or to complete 100% ownership</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The staircasing process involves getting a RICs valuation on your home, instruct and pay fees and organise the finance for the amount of your home you want to purchase.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In the event a customer owns more than 25% and needs to reverse staircase that can be arranged on a case-by-case basis.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When a resident decides they want to sell the only restriction is we for 8 weeks try to sell their share of the home rather than 100% of the property, to retain the affordable housing long term.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NHG Sales facilitated 302  Resales transactions in 21/22</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386 Staircasing transactions carried out in 21/22</a:t>
            </a: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endParaRPr lang="en-GB" dirty="0">
              <a:solidFill>
                <a:schemeClr val="bg1"/>
              </a:solidFill>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962559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10185" y="5966"/>
            <a:ext cx="12192000" cy="6858000"/>
          </a:xfrm>
          <a:prstGeom prst="rect">
            <a:avLst/>
          </a:prstGeom>
          <a:solidFill>
            <a:srgbClr val="FFFFFF"/>
          </a:solidFill>
          <a:ln>
            <a:solidFill>
              <a:srgbClr val="293483"/>
            </a:solidFill>
          </a:ln>
        </p:spPr>
      </p:pic>
      <p:grpSp>
        <p:nvGrpSpPr>
          <p:cNvPr id="3" name="Group 2">
            <a:extLst>
              <a:ext uri="{FF2B5EF4-FFF2-40B4-BE49-F238E27FC236}">
                <a16:creationId xmlns:a16="http://schemas.microsoft.com/office/drawing/2014/main" id="{A91048BE-96D0-601F-8770-8913C130B586}"/>
              </a:ext>
            </a:extLst>
          </p:cNvPr>
          <p:cNvGrpSpPr/>
          <p:nvPr/>
        </p:nvGrpSpPr>
        <p:grpSpPr>
          <a:xfrm>
            <a:off x="4309956" y="1476930"/>
            <a:ext cx="3419021" cy="2214588"/>
            <a:chOff x="304800" y="4060864"/>
            <a:chExt cx="3419021" cy="2214588"/>
          </a:xfrm>
          <a:solidFill>
            <a:srgbClr val="660066"/>
          </a:solidFill>
          <a:effectLst>
            <a:outerShdw blurRad="50800" dist="38100" dir="2700000" algn="tl" rotWithShape="0">
              <a:prstClr val="black">
                <a:alpha val="20000"/>
              </a:prstClr>
            </a:outerShdw>
          </a:effectLst>
        </p:grpSpPr>
        <p:sp>
          <p:nvSpPr>
            <p:cNvPr id="4" name="Rectangle 3">
              <a:extLst>
                <a:ext uri="{FF2B5EF4-FFF2-40B4-BE49-F238E27FC236}">
                  <a16:creationId xmlns:a16="http://schemas.microsoft.com/office/drawing/2014/main" id="{59C6CB71-37EB-F395-7D21-535F590EB8F6}"/>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r>
                <a:rPr lang="en-GB" sz="3600">
                  <a:solidFill>
                    <a:schemeClr val="tx1">
                      <a:lumMod val="90000"/>
                      <a:lumOff val="10000"/>
                    </a:schemeClr>
                  </a:solidFill>
                  <a:latin typeface="+mj-lt"/>
                </a:rPr>
                <a:t>29</a:t>
              </a:r>
            </a:p>
            <a:p>
              <a:pPr algn="ctr" eaLnBrk="1" fontAlgn="auto" hangingPunct="1">
                <a:spcBef>
                  <a:spcPts val="600"/>
                </a:spcBef>
                <a:spcAft>
                  <a:spcPts val="0"/>
                </a:spcAft>
                <a:defRPr/>
              </a:pPr>
              <a:r>
                <a:rPr lang="en-GB" sz="1600">
                  <a:solidFill>
                    <a:schemeClr val="bg1">
                      <a:lumMod val="65000"/>
                    </a:schemeClr>
                  </a:solidFill>
                  <a:latin typeface="+mj-lt"/>
                </a:rPr>
                <a:t>Shared Ownership Lenders</a:t>
              </a:r>
              <a:endParaRPr lang="en-US" sz="1200">
                <a:solidFill>
                  <a:schemeClr val="bg1">
                    <a:lumMod val="65000"/>
                  </a:schemeClr>
                </a:solidFill>
                <a:latin typeface="+mj-lt"/>
              </a:endParaRPr>
            </a:p>
          </p:txBody>
        </p:sp>
        <p:sp>
          <p:nvSpPr>
            <p:cNvPr id="5" name="Rectangle 4">
              <a:extLst>
                <a:ext uri="{FF2B5EF4-FFF2-40B4-BE49-F238E27FC236}">
                  <a16:creationId xmlns:a16="http://schemas.microsoft.com/office/drawing/2014/main" id="{60E1CD27-8A8C-15E4-EE74-1254A88C5441}"/>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bg1">
                      <a:lumMod val="50000"/>
                      <a:lumOff val="50000"/>
                    </a:schemeClr>
                  </a:solidFill>
                </a:rPr>
                <a:t> Mortgage Lenders</a:t>
              </a:r>
            </a:p>
          </p:txBody>
        </p:sp>
      </p:grpSp>
      <p:sp>
        <p:nvSpPr>
          <p:cNvPr id="6" name="Title 1">
            <a:extLst>
              <a:ext uri="{FF2B5EF4-FFF2-40B4-BE49-F238E27FC236}">
                <a16:creationId xmlns:a16="http://schemas.microsoft.com/office/drawing/2014/main" id="{DADD7424-E28F-1296-574A-B447BD94C86A}"/>
              </a:ext>
            </a:extLst>
          </p:cNvPr>
          <p:cNvSpPr txBox="1">
            <a:spLocks/>
          </p:cNvSpPr>
          <p:nvPr/>
        </p:nvSpPr>
        <p:spPr>
          <a:xfrm>
            <a:off x="458724" y="70120"/>
            <a:ext cx="1127455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a:lstStyle>
          <a:p>
            <a:pPr algn="ctr"/>
            <a:r>
              <a:rPr lang="en-GB" sz="3600" b="1" dirty="0">
                <a:solidFill>
                  <a:srgbClr val="F6B3C1"/>
                </a:solidFill>
                <a:latin typeface="Calibri (MS) Bold"/>
                <a:ea typeface="+mn-ea"/>
                <a:cs typeface="+mn-cs"/>
              </a:rPr>
              <a:t>Our SO BUYERS AT WOODBERRY DOWN</a:t>
            </a:r>
            <a:endParaRPr lang="en-US" sz="3600" b="1" dirty="0">
              <a:solidFill>
                <a:srgbClr val="F6B3C1"/>
              </a:solidFill>
              <a:latin typeface="Calibri (MS) Bold"/>
              <a:ea typeface="+mn-ea"/>
              <a:cs typeface="+mn-cs"/>
            </a:endParaRPr>
          </a:p>
        </p:txBody>
      </p:sp>
      <p:grpSp>
        <p:nvGrpSpPr>
          <p:cNvPr id="7" name="Group 6">
            <a:extLst>
              <a:ext uri="{FF2B5EF4-FFF2-40B4-BE49-F238E27FC236}">
                <a16:creationId xmlns:a16="http://schemas.microsoft.com/office/drawing/2014/main" id="{9085ABFB-8370-4216-DB79-8ED7E26AD877}"/>
              </a:ext>
            </a:extLst>
          </p:cNvPr>
          <p:cNvGrpSpPr/>
          <p:nvPr/>
        </p:nvGrpSpPr>
        <p:grpSpPr>
          <a:xfrm>
            <a:off x="549041" y="4074512"/>
            <a:ext cx="3419021" cy="2214588"/>
            <a:chOff x="304800" y="4060864"/>
            <a:chExt cx="3419021" cy="2214588"/>
          </a:xfrm>
          <a:solidFill>
            <a:srgbClr val="660066"/>
          </a:solidFill>
          <a:effectLst>
            <a:outerShdw blurRad="50800" dist="38100" dir="2700000" algn="tl" rotWithShape="0">
              <a:prstClr val="black">
                <a:alpha val="20000"/>
              </a:prstClr>
            </a:outerShdw>
          </a:effectLst>
        </p:grpSpPr>
        <p:sp>
          <p:nvSpPr>
            <p:cNvPr id="8" name="Rectangle 7">
              <a:extLst>
                <a:ext uri="{FF2B5EF4-FFF2-40B4-BE49-F238E27FC236}">
                  <a16:creationId xmlns:a16="http://schemas.microsoft.com/office/drawing/2014/main" id="{20368EF2-0E9C-F7C1-3E72-1016B985BBCB}"/>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GB" sz="1400">
                <a:solidFill>
                  <a:schemeClr val="tx1">
                    <a:lumMod val="90000"/>
                    <a:lumOff val="10000"/>
                  </a:schemeClr>
                </a:solidFill>
                <a:latin typeface="+mj-lt"/>
              </a:endParaRPr>
            </a:p>
          </p:txBody>
        </p:sp>
        <p:sp>
          <p:nvSpPr>
            <p:cNvPr id="9" name="Rectangle 8">
              <a:extLst>
                <a:ext uri="{FF2B5EF4-FFF2-40B4-BE49-F238E27FC236}">
                  <a16:creationId xmlns:a16="http://schemas.microsoft.com/office/drawing/2014/main" id="{C1C6A843-8A5B-2D73-8CD0-D3472FC457EA}"/>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a:solidFill>
                    <a:schemeClr val="bg1">
                      <a:lumMod val="50000"/>
                      <a:lumOff val="50000"/>
                    </a:schemeClr>
                  </a:solidFill>
                </a:rPr>
                <a:t>S</a:t>
              </a:r>
              <a:r>
                <a:rPr lang="en-US" b="1">
                  <a:solidFill>
                    <a:schemeClr val="bg1">
                      <a:lumMod val="50000"/>
                      <a:lumOff val="50000"/>
                    </a:schemeClr>
                  </a:solidFill>
                </a:rPr>
                <a:t>hare purchase %</a:t>
              </a:r>
            </a:p>
          </p:txBody>
        </p:sp>
      </p:grpSp>
      <p:grpSp>
        <p:nvGrpSpPr>
          <p:cNvPr id="10" name="Group 9">
            <a:extLst>
              <a:ext uri="{FF2B5EF4-FFF2-40B4-BE49-F238E27FC236}">
                <a16:creationId xmlns:a16="http://schemas.microsoft.com/office/drawing/2014/main" id="{3D707B49-FFA2-B9AB-F86F-B962C8577C06}"/>
              </a:ext>
            </a:extLst>
          </p:cNvPr>
          <p:cNvGrpSpPr/>
          <p:nvPr/>
        </p:nvGrpSpPr>
        <p:grpSpPr>
          <a:xfrm>
            <a:off x="4342445" y="4074512"/>
            <a:ext cx="3419021" cy="2214588"/>
            <a:chOff x="304800" y="4060864"/>
            <a:chExt cx="3419021" cy="2214588"/>
          </a:xfrm>
          <a:solidFill>
            <a:srgbClr val="660066"/>
          </a:solidFill>
          <a:effectLst>
            <a:outerShdw blurRad="50800" dist="38100" dir="2700000" algn="tl" rotWithShape="0">
              <a:prstClr val="black">
                <a:alpha val="20000"/>
              </a:prstClr>
            </a:outerShdw>
          </a:effectLst>
        </p:grpSpPr>
        <p:sp>
          <p:nvSpPr>
            <p:cNvPr id="11" name="Rectangle 10">
              <a:extLst>
                <a:ext uri="{FF2B5EF4-FFF2-40B4-BE49-F238E27FC236}">
                  <a16:creationId xmlns:a16="http://schemas.microsoft.com/office/drawing/2014/main" id="{773258A2-91C1-89AE-9345-64FC2813DB20}"/>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GB" sz="1400">
                <a:solidFill>
                  <a:schemeClr val="tx1">
                    <a:lumMod val="90000"/>
                    <a:lumOff val="10000"/>
                  </a:schemeClr>
                </a:solidFill>
                <a:latin typeface="+mj-lt"/>
              </a:endParaRPr>
            </a:p>
          </p:txBody>
        </p:sp>
        <p:sp>
          <p:nvSpPr>
            <p:cNvPr id="12" name="Rectangle 11">
              <a:extLst>
                <a:ext uri="{FF2B5EF4-FFF2-40B4-BE49-F238E27FC236}">
                  <a16:creationId xmlns:a16="http://schemas.microsoft.com/office/drawing/2014/main" id="{96C1DCD7-E425-9514-1877-9C1CBDF5C289}"/>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bg1">
                      <a:lumMod val="50000"/>
                      <a:lumOff val="50000"/>
                    </a:schemeClr>
                  </a:solidFill>
                </a:rPr>
                <a:t>Household Income Ranges</a:t>
              </a:r>
            </a:p>
          </p:txBody>
        </p:sp>
      </p:grpSp>
      <p:graphicFrame>
        <p:nvGraphicFramePr>
          <p:cNvPr id="13" name="Table 12">
            <a:extLst>
              <a:ext uri="{FF2B5EF4-FFF2-40B4-BE49-F238E27FC236}">
                <a16:creationId xmlns:a16="http://schemas.microsoft.com/office/drawing/2014/main" id="{3654A555-E96A-67FC-5CD6-2FE9CDD03F45}"/>
              </a:ext>
            </a:extLst>
          </p:cNvPr>
          <p:cNvGraphicFramePr>
            <a:graphicFrameLocks noGrp="1"/>
          </p:cNvGraphicFramePr>
          <p:nvPr>
            <p:extLst>
              <p:ext uri="{D42A27DB-BD31-4B8C-83A1-F6EECF244321}">
                <p14:modId xmlns:p14="http://schemas.microsoft.com/office/powerpoint/2010/main" val="3316322659"/>
              </p:ext>
            </p:extLst>
          </p:nvPr>
        </p:nvGraphicFramePr>
        <p:xfrm>
          <a:off x="614281" y="4526959"/>
          <a:ext cx="3288539" cy="1673835"/>
        </p:xfrm>
        <a:graphic>
          <a:graphicData uri="http://schemas.openxmlformats.org/drawingml/2006/table">
            <a:tbl>
              <a:tblPr firstRow="1" firstCol="1" bandRow="1" bandCol="1">
                <a:tableStyleId>{2D5ABB26-0587-4C30-8999-92F81FD0307C}</a:tableStyleId>
              </a:tblPr>
              <a:tblGrid>
                <a:gridCol w="832682">
                  <a:extLst>
                    <a:ext uri="{9D8B030D-6E8A-4147-A177-3AD203B41FA5}">
                      <a16:colId xmlns:a16="http://schemas.microsoft.com/office/drawing/2014/main" val="672196509"/>
                    </a:ext>
                  </a:extLst>
                </a:gridCol>
                <a:gridCol w="1786332">
                  <a:extLst>
                    <a:ext uri="{9D8B030D-6E8A-4147-A177-3AD203B41FA5}">
                      <a16:colId xmlns:a16="http://schemas.microsoft.com/office/drawing/2014/main" val="1309924916"/>
                    </a:ext>
                  </a:extLst>
                </a:gridCol>
                <a:gridCol w="669525">
                  <a:extLst>
                    <a:ext uri="{9D8B030D-6E8A-4147-A177-3AD203B41FA5}">
                      <a16:colId xmlns:a16="http://schemas.microsoft.com/office/drawing/2014/main" val="300548287"/>
                    </a:ext>
                  </a:extLst>
                </a:gridCol>
              </a:tblGrid>
              <a:tr h="406680">
                <a:tc>
                  <a:txBody>
                    <a:bodyPr/>
                    <a:lstStyle/>
                    <a:p>
                      <a:pPr algn="ctr">
                        <a:lnSpc>
                          <a:spcPct val="107000"/>
                        </a:lnSpc>
                        <a:spcAft>
                          <a:spcPts val="800"/>
                        </a:spcAft>
                      </a:pPr>
                      <a:r>
                        <a:rPr lang="en-GB" sz="1200" b="1">
                          <a:solidFill>
                            <a:schemeClr val="tx1">
                              <a:lumMod val="90000"/>
                              <a:lumOff val="10000"/>
                            </a:schemeClr>
                          </a:solidFill>
                          <a:effectLst/>
                        </a:rPr>
                        <a:t>Bed size</a:t>
                      </a:r>
                      <a:endParaRPr lang="en-US" sz="1200" b="1">
                        <a:solidFill>
                          <a:schemeClr val="tx1">
                            <a:lumMod val="90000"/>
                            <a:lumOff val="10000"/>
                          </a:schemeClr>
                        </a:solidFill>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b="1">
                          <a:effectLst/>
                        </a:rPr>
                        <a:t>Average Share</a:t>
                      </a:r>
                      <a:endParaRPr lang="en-US" sz="1200" b="1">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b="1">
                          <a:effectLst/>
                        </a:rPr>
                        <a:t>Count</a:t>
                      </a:r>
                      <a:endParaRPr lang="en-US" sz="1200" b="1">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2931796485"/>
                  </a:ext>
                </a:extLst>
              </a:tr>
              <a:tr h="422385">
                <a:tc>
                  <a:txBody>
                    <a:bodyPr/>
                    <a:lstStyle/>
                    <a:p>
                      <a:pPr algn="ctr">
                        <a:lnSpc>
                          <a:spcPct val="107000"/>
                        </a:lnSpc>
                        <a:spcAft>
                          <a:spcPts val="800"/>
                        </a:spcAft>
                      </a:pPr>
                      <a:r>
                        <a:rPr lang="en-GB" sz="1200" b="0">
                          <a:solidFill>
                            <a:schemeClr val="tx1">
                              <a:lumMod val="90000"/>
                              <a:lumOff val="10000"/>
                            </a:schemeClr>
                          </a:solidFill>
                          <a:effectLst/>
                        </a:rPr>
                        <a:t>1 bed</a:t>
                      </a:r>
                      <a:endParaRPr lang="en-US" sz="1200" b="0">
                        <a:solidFill>
                          <a:schemeClr val="tx1">
                            <a:lumMod val="90000"/>
                            <a:lumOff val="10000"/>
                          </a:schemeClr>
                        </a:solidFill>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rPr>
                        <a:t>39%</a:t>
                      </a:r>
                      <a:endParaRPr lang="en-US" sz="1200">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rPr>
                        <a:t>71</a:t>
                      </a:r>
                      <a:endParaRPr lang="en-US" sz="1200">
                        <a:effectLst/>
                        <a:latin typeface="Tw Cen MT (Body)"/>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4167008535"/>
                  </a:ext>
                </a:extLst>
              </a:tr>
              <a:tr h="422385">
                <a:tc>
                  <a:txBody>
                    <a:bodyPr/>
                    <a:lstStyle/>
                    <a:p>
                      <a:pPr algn="ctr">
                        <a:lnSpc>
                          <a:spcPct val="107000"/>
                        </a:lnSpc>
                        <a:spcAft>
                          <a:spcPts val="800"/>
                        </a:spcAft>
                      </a:pPr>
                      <a:r>
                        <a:rPr lang="en-GB" sz="1200" b="0">
                          <a:solidFill>
                            <a:schemeClr val="tx1">
                              <a:lumMod val="90000"/>
                              <a:lumOff val="10000"/>
                            </a:schemeClr>
                          </a:solidFill>
                          <a:effectLst/>
                        </a:rPr>
                        <a:t>2 bed</a:t>
                      </a:r>
                      <a:endParaRPr lang="en-US" sz="1200" b="0">
                        <a:solidFill>
                          <a:schemeClr val="tx1">
                            <a:lumMod val="90000"/>
                            <a:lumOff val="10000"/>
                          </a:schemeClr>
                        </a:solidFill>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rPr>
                        <a:t>36%</a:t>
                      </a:r>
                      <a:endParaRPr lang="en-US" sz="1200">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rPr>
                        <a:t>51</a:t>
                      </a:r>
                      <a:endParaRPr lang="en-US" sz="1200">
                        <a:effectLst/>
                        <a:latin typeface="Tw Cen MT (Body)"/>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2544556892"/>
                  </a:ext>
                </a:extLst>
              </a:tr>
              <a:tr h="422385">
                <a:tc>
                  <a:txBody>
                    <a:bodyPr/>
                    <a:lstStyle/>
                    <a:p>
                      <a:pPr algn="ctr">
                        <a:lnSpc>
                          <a:spcPct val="107000"/>
                        </a:lnSpc>
                        <a:spcAft>
                          <a:spcPts val="800"/>
                        </a:spcAft>
                      </a:pPr>
                      <a:r>
                        <a:rPr lang="en-GB" sz="1200" b="0">
                          <a:solidFill>
                            <a:schemeClr val="tx1">
                              <a:lumMod val="90000"/>
                              <a:lumOff val="10000"/>
                            </a:schemeClr>
                          </a:solidFill>
                          <a:effectLst/>
                        </a:rPr>
                        <a:t>All beds</a:t>
                      </a:r>
                      <a:endParaRPr lang="en-US" sz="1200" b="0">
                        <a:solidFill>
                          <a:schemeClr val="tx1">
                            <a:lumMod val="90000"/>
                            <a:lumOff val="10000"/>
                          </a:schemeClr>
                        </a:solidFill>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rPr>
                        <a:t>38%</a:t>
                      </a:r>
                      <a:endParaRPr lang="en-US" sz="1200">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rPr>
                        <a:t>122</a:t>
                      </a:r>
                      <a:endParaRPr lang="en-US" sz="1200">
                        <a:effectLst/>
                        <a:latin typeface="Tw Cen MT (Body)"/>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1665134351"/>
                  </a:ext>
                </a:extLst>
              </a:tr>
            </a:tbl>
          </a:graphicData>
        </a:graphic>
      </p:graphicFrame>
      <p:grpSp>
        <p:nvGrpSpPr>
          <p:cNvPr id="14" name="Group 13">
            <a:extLst>
              <a:ext uri="{FF2B5EF4-FFF2-40B4-BE49-F238E27FC236}">
                <a16:creationId xmlns:a16="http://schemas.microsoft.com/office/drawing/2014/main" id="{5B4A28A5-F432-4D06-E2DB-918AC0C5C4A4}"/>
              </a:ext>
            </a:extLst>
          </p:cNvPr>
          <p:cNvGrpSpPr/>
          <p:nvPr/>
        </p:nvGrpSpPr>
        <p:grpSpPr>
          <a:xfrm>
            <a:off x="549041" y="1466192"/>
            <a:ext cx="3419021" cy="2225326"/>
            <a:chOff x="374492" y="1633341"/>
            <a:chExt cx="3419021" cy="2225326"/>
          </a:xfrm>
        </p:grpSpPr>
        <p:grpSp>
          <p:nvGrpSpPr>
            <p:cNvPr id="15" name="Group 14">
              <a:extLst>
                <a:ext uri="{FF2B5EF4-FFF2-40B4-BE49-F238E27FC236}">
                  <a16:creationId xmlns:a16="http://schemas.microsoft.com/office/drawing/2014/main" id="{260F7AB2-DE22-1900-18C4-041BDB00ED7E}"/>
                </a:ext>
              </a:extLst>
            </p:cNvPr>
            <p:cNvGrpSpPr/>
            <p:nvPr/>
          </p:nvGrpSpPr>
          <p:grpSpPr>
            <a:xfrm>
              <a:off x="374492" y="1633341"/>
              <a:ext cx="3419021" cy="2214588"/>
              <a:chOff x="304800" y="4060864"/>
              <a:chExt cx="3419021" cy="2214588"/>
            </a:xfrm>
            <a:solidFill>
              <a:srgbClr val="660066"/>
            </a:solidFill>
            <a:effectLst>
              <a:outerShdw blurRad="50800" dist="38100" dir="2700000" algn="tl" rotWithShape="0">
                <a:prstClr val="black">
                  <a:alpha val="20000"/>
                </a:prstClr>
              </a:outerShdw>
            </a:effectLst>
          </p:grpSpPr>
          <p:sp>
            <p:nvSpPr>
              <p:cNvPr id="17" name="Rectangle 16">
                <a:extLst>
                  <a:ext uri="{FF2B5EF4-FFF2-40B4-BE49-F238E27FC236}">
                    <a16:creationId xmlns:a16="http://schemas.microsoft.com/office/drawing/2014/main" id="{A3D30E6C-48B2-F03E-5947-9C8F738513BB}"/>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US" sz="3600" b="1">
                  <a:latin typeface="+mj-lt"/>
                </a:endParaRPr>
              </a:p>
            </p:txBody>
          </p:sp>
          <p:sp>
            <p:nvSpPr>
              <p:cNvPr id="18" name="Rectangle 17">
                <a:extLst>
                  <a:ext uri="{FF2B5EF4-FFF2-40B4-BE49-F238E27FC236}">
                    <a16:creationId xmlns:a16="http://schemas.microsoft.com/office/drawing/2014/main" id="{CFA5E9C7-8F32-5734-FFA5-146090B5D5CD}"/>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bg1">
                        <a:lumMod val="50000"/>
                        <a:lumOff val="50000"/>
                      </a:schemeClr>
                    </a:solidFill>
                  </a:rPr>
                  <a:t>Sales Leads Income Ranges</a:t>
                </a:r>
              </a:p>
            </p:txBody>
          </p:sp>
        </p:grpSp>
        <p:graphicFrame>
          <p:nvGraphicFramePr>
            <p:cNvPr id="16" name="Chart 15">
              <a:extLst>
                <a:ext uri="{FF2B5EF4-FFF2-40B4-BE49-F238E27FC236}">
                  <a16:creationId xmlns:a16="http://schemas.microsoft.com/office/drawing/2014/main" id="{65E0003E-FEEF-332A-BD9C-AE1FBA45058F}"/>
                </a:ext>
              </a:extLst>
            </p:cNvPr>
            <p:cNvGraphicFramePr/>
            <p:nvPr>
              <p:extLst>
                <p:ext uri="{D42A27DB-BD31-4B8C-83A1-F6EECF244321}">
                  <p14:modId xmlns:p14="http://schemas.microsoft.com/office/powerpoint/2010/main" val="536057379"/>
                </p:ext>
              </p:extLst>
            </p:nvPr>
          </p:nvGraphicFramePr>
          <p:xfrm>
            <a:off x="458724" y="1932775"/>
            <a:ext cx="3334789" cy="1925892"/>
          </p:xfrm>
          <a:graphic>
            <a:graphicData uri="http://schemas.openxmlformats.org/drawingml/2006/chart">
              <c:chart xmlns:c="http://schemas.openxmlformats.org/drawingml/2006/chart" xmlns:r="http://schemas.openxmlformats.org/officeDocument/2006/relationships" r:id="rId3"/>
            </a:graphicData>
          </a:graphic>
        </p:graphicFrame>
      </p:grpSp>
      <p:graphicFrame>
        <p:nvGraphicFramePr>
          <p:cNvPr id="19" name="Table 18">
            <a:extLst>
              <a:ext uri="{FF2B5EF4-FFF2-40B4-BE49-F238E27FC236}">
                <a16:creationId xmlns:a16="http://schemas.microsoft.com/office/drawing/2014/main" id="{FA084F1C-9CD6-453F-1DB2-4D3A294A0DE4}"/>
              </a:ext>
            </a:extLst>
          </p:cNvPr>
          <p:cNvGraphicFramePr>
            <a:graphicFrameLocks noGrp="1"/>
          </p:cNvGraphicFramePr>
          <p:nvPr>
            <p:extLst>
              <p:ext uri="{D42A27DB-BD31-4B8C-83A1-F6EECF244321}">
                <p14:modId xmlns:p14="http://schemas.microsoft.com/office/powerpoint/2010/main" val="3285398476"/>
              </p:ext>
            </p:extLst>
          </p:nvPr>
        </p:nvGraphicFramePr>
        <p:xfrm>
          <a:off x="4450905" y="4556081"/>
          <a:ext cx="3310561" cy="1251450"/>
        </p:xfrm>
        <a:graphic>
          <a:graphicData uri="http://schemas.openxmlformats.org/drawingml/2006/table">
            <a:tbl>
              <a:tblPr firstRow="1" firstCol="1" bandRow="1">
                <a:tableStyleId>{2D5ABB26-0587-4C30-8999-92F81FD0307C}</a:tableStyleId>
              </a:tblPr>
              <a:tblGrid>
                <a:gridCol w="838258">
                  <a:extLst>
                    <a:ext uri="{9D8B030D-6E8A-4147-A177-3AD203B41FA5}">
                      <a16:colId xmlns:a16="http://schemas.microsoft.com/office/drawing/2014/main" val="672196509"/>
                    </a:ext>
                  </a:extLst>
                </a:gridCol>
                <a:gridCol w="1502452">
                  <a:extLst>
                    <a:ext uri="{9D8B030D-6E8A-4147-A177-3AD203B41FA5}">
                      <a16:colId xmlns:a16="http://schemas.microsoft.com/office/drawing/2014/main" val="1309924916"/>
                    </a:ext>
                  </a:extLst>
                </a:gridCol>
                <a:gridCol w="969851">
                  <a:extLst>
                    <a:ext uri="{9D8B030D-6E8A-4147-A177-3AD203B41FA5}">
                      <a16:colId xmlns:a16="http://schemas.microsoft.com/office/drawing/2014/main" val="300548287"/>
                    </a:ext>
                  </a:extLst>
                </a:gridCol>
              </a:tblGrid>
              <a:tr h="406680">
                <a:tc>
                  <a:txBody>
                    <a:bodyPr/>
                    <a:lstStyle/>
                    <a:p>
                      <a:pPr algn="ctr">
                        <a:lnSpc>
                          <a:spcPct val="107000"/>
                        </a:lnSpc>
                        <a:spcAft>
                          <a:spcPts val="800"/>
                        </a:spcAft>
                      </a:pPr>
                      <a:r>
                        <a:rPr lang="en-GB" sz="1200" b="1">
                          <a:solidFill>
                            <a:schemeClr val="tx1">
                              <a:lumMod val="90000"/>
                              <a:lumOff val="10000"/>
                            </a:schemeClr>
                          </a:solidFill>
                          <a:effectLst/>
                          <a:latin typeface="Tw Cen MT (Body)"/>
                          <a:cs typeface="Segoe UI" panose="020B0502040204020203" pitchFamily="34" charset="0"/>
                        </a:rPr>
                        <a:t>Bed size</a:t>
                      </a:r>
                      <a:endParaRPr lang="en-US" sz="1200" b="1">
                        <a:solidFill>
                          <a:schemeClr val="tx1">
                            <a:lumMod val="90000"/>
                            <a:lumOff val="10000"/>
                          </a:schemeClr>
                        </a:solidFill>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b="1">
                          <a:effectLst/>
                          <a:latin typeface="Tw Cen MT (Body)"/>
                          <a:cs typeface="Segoe UI" panose="020B0502040204020203" pitchFamily="34" charset="0"/>
                        </a:rPr>
                        <a:t>Range</a:t>
                      </a:r>
                      <a:endParaRPr lang="en-US" sz="1200" b="1">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b="1">
                          <a:effectLst/>
                          <a:latin typeface="Tw Cen MT (Body)"/>
                          <a:cs typeface="Segoe UI" panose="020B0502040204020203" pitchFamily="34" charset="0"/>
                        </a:rPr>
                        <a:t>Average</a:t>
                      </a:r>
                      <a:endParaRPr lang="en-US" sz="1200" b="1">
                        <a:effectLst/>
                        <a:latin typeface="Tw Cen MT (Body)"/>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2931796485"/>
                  </a:ext>
                </a:extLst>
              </a:tr>
              <a:tr h="422385">
                <a:tc>
                  <a:txBody>
                    <a:bodyPr/>
                    <a:lstStyle/>
                    <a:p>
                      <a:pPr algn="ctr">
                        <a:lnSpc>
                          <a:spcPct val="107000"/>
                        </a:lnSpc>
                        <a:spcAft>
                          <a:spcPts val="800"/>
                        </a:spcAft>
                      </a:pPr>
                      <a:r>
                        <a:rPr lang="en-GB" sz="1200" b="0">
                          <a:solidFill>
                            <a:schemeClr val="tx1">
                              <a:lumMod val="90000"/>
                              <a:lumOff val="10000"/>
                            </a:schemeClr>
                          </a:solidFill>
                          <a:effectLst/>
                          <a:latin typeface="Tw Cen MT (Body)"/>
                          <a:cs typeface="Segoe UI" panose="020B0502040204020203" pitchFamily="34" charset="0"/>
                        </a:rPr>
                        <a:t>1 bed</a:t>
                      </a:r>
                      <a:endParaRPr lang="en-US" sz="1200" b="0">
                        <a:solidFill>
                          <a:schemeClr val="tx1">
                            <a:lumMod val="90000"/>
                            <a:lumOff val="10000"/>
                          </a:schemeClr>
                        </a:solidFill>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latin typeface="Tw Cen MT (Body)"/>
                        </a:rPr>
                        <a:t>£43k - £85k</a:t>
                      </a:r>
                      <a:endParaRPr lang="en-US" sz="1200">
                        <a:effectLst/>
                        <a:latin typeface="Tw Cen MT (Body)"/>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200">
                          <a:effectLst/>
                          <a:latin typeface="Tw Cen MT (Body)"/>
                        </a:rPr>
                        <a:t>£57k</a:t>
                      </a:r>
                      <a:endParaRPr lang="en-US" sz="1200">
                        <a:effectLst/>
                        <a:latin typeface="Tw Cen MT (Body)"/>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7008535"/>
                  </a:ext>
                </a:extLst>
              </a:tr>
              <a:tr h="422385">
                <a:tc>
                  <a:txBody>
                    <a:bodyPr/>
                    <a:lstStyle/>
                    <a:p>
                      <a:pPr algn="ctr">
                        <a:lnSpc>
                          <a:spcPct val="107000"/>
                        </a:lnSpc>
                        <a:spcAft>
                          <a:spcPts val="800"/>
                        </a:spcAft>
                      </a:pPr>
                      <a:r>
                        <a:rPr lang="en-GB" sz="1200" b="0">
                          <a:solidFill>
                            <a:schemeClr val="tx1">
                              <a:lumMod val="90000"/>
                              <a:lumOff val="10000"/>
                            </a:schemeClr>
                          </a:solidFill>
                          <a:effectLst/>
                          <a:latin typeface="Tw Cen MT (Body)"/>
                          <a:cs typeface="Segoe UI" panose="020B0502040204020203" pitchFamily="34" charset="0"/>
                        </a:rPr>
                        <a:t>2 bed</a:t>
                      </a:r>
                      <a:endParaRPr lang="en-US" sz="1200" b="0">
                        <a:solidFill>
                          <a:schemeClr val="tx1">
                            <a:lumMod val="90000"/>
                            <a:lumOff val="10000"/>
                          </a:schemeClr>
                        </a:solidFill>
                        <a:effectLst/>
                        <a:latin typeface="Tw Cen MT (Body)"/>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n-GB" sz="1200">
                          <a:effectLst/>
                          <a:latin typeface="Tw Cen MT (Body)"/>
                        </a:rPr>
                        <a:t>£60k - £90k</a:t>
                      </a:r>
                      <a:endParaRPr lang="en-US" sz="1200">
                        <a:effectLst/>
                        <a:latin typeface="Tw Cen MT (Body)"/>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a:effectLst/>
                          <a:latin typeface="Tw Cen MT (Body)"/>
                        </a:rPr>
                        <a:t>£74k</a:t>
                      </a:r>
                      <a:endParaRPr lang="en-US" sz="1200">
                        <a:effectLst/>
                        <a:latin typeface="Tw Cen MT (Body)"/>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4556892"/>
                  </a:ext>
                </a:extLst>
              </a:tr>
            </a:tbl>
          </a:graphicData>
        </a:graphic>
      </p:graphicFrame>
      <p:grpSp>
        <p:nvGrpSpPr>
          <p:cNvPr id="20" name="Group 19">
            <a:extLst>
              <a:ext uri="{FF2B5EF4-FFF2-40B4-BE49-F238E27FC236}">
                <a16:creationId xmlns:a16="http://schemas.microsoft.com/office/drawing/2014/main" id="{A756FDF9-8D08-5FF1-6655-F7EC3577BA90}"/>
              </a:ext>
            </a:extLst>
          </p:cNvPr>
          <p:cNvGrpSpPr/>
          <p:nvPr/>
        </p:nvGrpSpPr>
        <p:grpSpPr>
          <a:xfrm>
            <a:off x="8032079" y="1466192"/>
            <a:ext cx="3872144" cy="2214588"/>
            <a:chOff x="7861132" y="1673251"/>
            <a:chExt cx="3872144" cy="2214588"/>
          </a:xfrm>
        </p:grpSpPr>
        <p:grpSp>
          <p:nvGrpSpPr>
            <p:cNvPr id="21" name="Group 20">
              <a:extLst>
                <a:ext uri="{FF2B5EF4-FFF2-40B4-BE49-F238E27FC236}">
                  <a16:creationId xmlns:a16="http://schemas.microsoft.com/office/drawing/2014/main" id="{D34B70D7-18E0-FF05-1036-2A01F38816D9}"/>
                </a:ext>
              </a:extLst>
            </p:cNvPr>
            <p:cNvGrpSpPr/>
            <p:nvPr/>
          </p:nvGrpSpPr>
          <p:grpSpPr>
            <a:xfrm>
              <a:off x="8007551" y="1673251"/>
              <a:ext cx="3419021" cy="2214588"/>
              <a:chOff x="304800" y="4060864"/>
              <a:chExt cx="3419021" cy="2214588"/>
            </a:xfrm>
            <a:solidFill>
              <a:srgbClr val="660066"/>
            </a:solidFill>
            <a:effectLst>
              <a:outerShdw blurRad="50800" dist="38100" dir="2700000" algn="tl" rotWithShape="0">
                <a:prstClr val="black">
                  <a:alpha val="20000"/>
                </a:prstClr>
              </a:outerShdw>
            </a:effectLst>
          </p:grpSpPr>
          <p:sp>
            <p:nvSpPr>
              <p:cNvPr id="23" name="Rectangle 22">
                <a:extLst>
                  <a:ext uri="{FF2B5EF4-FFF2-40B4-BE49-F238E27FC236}">
                    <a16:creationId xmlns:a16="http://schemas.microsoft.com/office/drawing/2014/main" id="{B5C26F47-6A19-AD63-7F23-94BB9F2730A4}"/>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GB" sz="2000">
                  <a:solidFill>
                    <a:schemeClr val="tx1">
                      <a:lumMod val="90000"/>
                      <a:lumOff val="10000"/>
                    </a:schemeClr>
                  </a:solidFill>
                  <a:latin typeface="+mj-lt"/>
                </a:endParaRPr>
              </a:p>
              <a:p>
                <a:pPr algn="ctr" eaLnBrk="1" fontAlgn="auto" hangingPunct="1">
                  <a:spcBef>
                    <a:spcPts val="600"/>
                  </a:spcBef>
                  <a:spcAft>
                    <a:spcPts val="0"/>
                  </a:spcAft>
                  <a:defRPr/>
                </a:pPr>
                <a:endParaRPr lang="en-GB" sz="2000">
                  <a:solidFill>
                    <a:schemeClr val="tx1">
                      <a:lumMod val="90000"/>
                      <a:lumOff val="10000"/>
                    </a:schemeClr>
                  </a:solidFill>
                  <a:latin typeface="+mj-lt"/>
                </a:endParaRPr>
              </a:p>
            </p:txBody>
          </p:sp>
          <p:sp>
            <p:nvSpPr>
              <p:cNvPr id="24" name="Rectangle 23">
                <a:extLst>
                  <a:ext uri="{FF2B5EF4-FFF2-40B4-BE49-F238E27FC236}">
                    <a16:creationId xmlns:a16="http://schemas.microsoft.com/office/drawing/2014/main" id="{93454677-1778-5EA0-E3BC-EAD24BE83E34}"/>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a:solidFill>
                      <a:schemeClr val="bg1">
                        <a:lumMod val="50000"/>
                        <a:lumOff val="50000"/>
                      </a:schemeClr>
                    </a:solidFill>
                  </a:rPr>
                  <a:t>Sales Rate (per month)</a:t>
                </a:r>
                <a:endParaRPr lang="en-US" b="1">
                  <a:solidFill>
                    <a:schemeClr val="bg1">
                      <a:lumMod val="50000"/>
                      <a:lumOff val="50000"/>
                    </a:schemeClr>
                  </a:solidFill>
                </a:endParaRPr>
              </a:p>
            </p:txBody>
          </p:sp>
        </p:grpSp>
        <p:graphicFrame>
          <p:nvGraphicFramePr>
            <p:cNvPr id="22" name="Chart 21">
              <a:extLst>
                <a:ext uri="{FF2B5EF4-FFF2-40B4-BE49-F238E27FC236}">
                  <a16:creationId xmlns:a16="http://schemas.microsoft.com/office/drawing/2014/main" id="{3DAC5B83-4846-2E85-BC8B-B22C346D5A84}"/>
                </a:ext>
              </a:extLst>
            </p:cNvPr>
            <p:cNvGraphicFramePr/>
            <p:nvPr>
              <p:extLst>
                <p:ext uri="{D42A27DB-BD31-4B8C-83A1-F6EECF244321}">
                  <p14:modId xmlns:p14="http://schemas.microsoft.com/office/powerpoint/2010/main" val="3275451966"/>
                </p:ext>
              </p:extLst>
            </p:nvPr>
          </p:nvGraphicFramePr>
          <p:xfrm>
            <a:off x="7861132" y="2092351"/>
            <a:ext cx="3872144" cy="1702706"/>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5" name="Group 24">
            <a:extLst>
              <a:ext uri="{FF2B5EF4-FFF2-40B4-BE49-F238E27FC236}">
                <a16:creationId xmlns:a16="http://schemas.microsoft.com/office/drawing/2014/main" id="{54DCD415-4A6C-C47D-9273-E032CB224412}"/>
              </a:ext>
            </a:extLst>
          </p:cNvPr>
          <p:cNvGrpSpPr/>
          <p:nvPr/>
        </p:nvGrpSpPr>
        <p:grpSpPr>
          <a:xfrm>
            <a:off x="8182100" y="4074512"/>
            <a:ext cx="3551177" cy="2214588"/>
            <a:chOff x="8007551" y="4261616"/>
            <a:chExt cx="3551177" cy="2214588"/>
          </a:xfrm>
        </p:grpSpPr>
        <p:grpSp>
          <p:nvGrpSpPr>
            <p:cNvPr id="26" name="Group 25">
              <a:extLst>
                <a:ext uri="{FF2B5EF4-FFF2-40B4-BE49-F238E27FC236}">
                  <a16:creationId xmlns:a16="http://schemas.microsoft.com/office/drawing/2014/main" id="{3FBCB7EB-E17C-80A2-4A75-E90449DAC79C}"/>
                </a:ext>
              </a:extLst>
            </p:cNvPr>
            <p:cNvGrpSpPr/>
            <p:nvPr/>
          </p:nvGrpSpPr>
          <p:grpSpPr>
            <a:xfrm>
              <a:off x="8007551" y="4261616"/>
              <a:ext cx="3419021" cy="2214588"/>
              <a:chOff x="304800" y="4060864"/>
              <a:chExt cx="3419021" cy="2214588"/>
            </a:xfrm>
            <a:solidFill>
              <a:srgbClr val="660066"/>
            </a:solidFill>
            <a:effectLst>
              <a:outerShdw blurRad="50800" dist="38100" dir="2700000" algn="tl" rotWithShape="0">
                <a:prstClr val="black">
                  <a:alpha val="20000"/>
                </a:prstClr>
              </a:outerShdw>
            </a:effectLst>
          </p:grpSpPr>
          <p:sp>
            <p:nvSpPr>
              <p:cNvPr id="28" name="Rectangle 27">
                <a:extLst>
                  <a:ext uri="{FF2B5EF4-FFF2-40B4-BE49-F238E27FC236}">
                    <a16:creationId xmlns:a16="http://schemas.microsoft.com/office/drawing/2014/main" id="{F1009CF7-4853-6C20-8E7F-46B91E6D704A}"/>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GB" sz="3600">
                  <a:solidFill>
                    <a:schemeClr val="tx1">
                      <a:lumMod val="90000"/>
                      <a:lumOff val="10000"/>
                    </a:schemeClr>
                  </a:solidFill>
                  <a:latin typeface="+mj-lt"/>
                </a:endParaRPr>
              </a:p>
              <a:p>
                <a:pPr algn="ctr" eaLnBrk="1" fontAlgn="auto" hangingPunct="1">
                  <a:spcBef>
                    <a:spcPts val="600"/>
                  </a:spcBef>
                  <a:spcAft>
                    <a:spcPts val="0"/>
                  </a:spcAft>
                  <a:defRPr/>
                </a:pPr>
                <a:r>
                  <a:rPr lang="en-GB" sz="3600">
                    <a:solidFill>
                      <a:schemeClr val="tx1">
                        <a:lumMod val="90000"/>
                        <a:lumOff val="10000"/>
                      </a:schemeClr>
                    </a:solidFill>
                    <a:latin typeface="+mj-lt"/>
                  </a:rPr>
                  <a:t>8</a:t>
                </a:r>
              </a:p>
              <a:p>
                <a:pPr algn="ctr">
                  <a:spcBef>
                    <a:spcPts val="600"/>
                  </a:spcBef>
                  <a:defRPr/>
                </a:pPr>
                <a:r>
                  <a:rPr lang="en-GB" sz="1600">
                    <a:solidFill>
                      <a:schemeClr val="bg1">
                        <a:lumMod val="75000"/>
                      </a:schemeClr>
                    </a:solidFill>
                    <a:latin typeface="+mj-lt"/>
                  </a:rPr>
                  <a:t>Leaseholders</a:t>
                </a:r>
                <a:endParaRPr lang="en-US" sz="1600">
                  <a:solidFill>
                    <a:schemeClr val="bg1">
                      <a:lumMod val="75000"/>
                    </a:schemeClr>
                  </a:solidFill>
                  <a:latin typeface="+mj-lt"/>
                </a:endParaRPr>
              </a:p>
              <a:p>
                <a:pPr algn="ctr" eaLnBrk="1" fontAlgn="auto" hangingPunct="1">
                  <a:spcBef>
                    <a:spcPts val="600"/>
                  </a:spcBef>
                  <a:spcAft>
                    <a:spcPts val="0"/>
                  </a:spcAft>
                  <a:defRPr/>
                </a:pPr>
                <a:endParaRPr lang="en-US" sz="3600">
                  <a:solidFill>
                    <a:schemeClr val="tx1">
                      <a:lumMod val="90000"/>
                      <a:lumOff val="10000"/>
                    </a:schemeClr>
                  </a:solidFill>
                  <a:latin typeface="+mj-lt"/>
                </a:endParaRPr>
              </a:p>
            </p:txBody>
          </p:sp>
          <p:sp>
            <p:nvSpPr>
              <p:cNvPr id="29" name="Rectangle 28">
                <a:extLst>
                  <a:ext uri="{FF2B5EF4-FFF2-40B4-BE49-F238E27FC236}">
                    <a16:creationId xmlns:a16="http://schemas.microsoft.com/office/drawing/2014/main" id="{30FBCDE5-C866-F2EF-FD8B-8C35D5E9699E}"/>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a:solidFill>
                      <a:schemeClr val="bg1">
                        <a:lumMod val="50000"/>
                        <a:lumOff val="50000"/>
                      </a:schemeClr>
                    </a:solidFill>
                  </a:rPr>
                  <a:t>Staircasing</a:t>
                </a:r>
                <a:endParaRPr lang="en-US" b="1">
                  <a:solidFill>
                    <a:schemeClr val="bg1">
                      <a:lumMod val="50000"/>
                      <a:lumOff val="50000"/>
                    </a:schemeClr>
                  </a:solidFill>
                </a:endParaRPr>
              </a:p>
            </p:txBody>
          </p:sp>
        </p:grpSp>
        <p:sp>
          <p:nvSpPr>
            <p:cNvPr id="27" name="TextBox 26">
              <a:extLst>
                <a:ext uri="{FF2B5EF4-FFF2-40B4-BE49-F238E27FC236}">
                  <a16:creationId xmlns:a16="http://schemas.microsoft.com/office/drawing/2014/main" id="{FA0C2C16-0950-5022-5EF9-CB08FF459A54}"/>
                </a:ext>
              </a:extLst>
            </p:cNvPr>
            <p:cNvSpPr txBox="1"/>
            <p:nvPr/>
          </p:nvSpPr>
          <p:spPr>
            <a:xfrm>
              <a:off x="9515552" y="6159295"/>
              <a:ext cx="2043176" cy="276999"/>
            </a:xfrm>
            <a:prstGeom prst="rect">
              <a:avLst/>
            </a:prstGeom>
            <a:noFill/>
          </p:spPr>
          <p:txBody>
            <a:bodyPr wrap="square">
              <a:spAutoFit/>
            </a:bodyPr>
            <a:lstStyle/>
            <a:p>
              <a:pPr algn="ctr">
                <a:spcBef>
                  <a:spcPts val="600"/>
                </a:spcBef>
                <a:defRPr/>
              </a:pPr>
              <a:r>
                <a:rPr lang="en-GB" sz="1200">
                  <a:solidFill>
                    <a:schemeClr val="bg1">
                      <a:lumMod val="75000"/>
                    </a:schemeClr>
                  </a:solidFill>
                  <a:latin typeface="+mj-lt"/>
                </a:rPr>
                <a:t>Min 10% increments</a:t>
              </a:r>
            </a:p>
          </p:txBody>
        </p:sp>
      </p:grpSp>
    </p:spTree>
    <p:extLst>
      <p:ext uri="{BB962C8B-B14F-4D97-AF65-F5344CB8AC3E}">
        <p14:creationId xmlns:p14="http://schemas.microsoft.com/office/powerpoint/2010/main" val="2742409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75000"/>
          </a:blip>
          <a:srcRect/>
          <a:stretch>
            <a:fillRect/>
          </a:stretch>
        </p:blipFill>
        <p:spPr>
          <a:xfrm>
            <a:off x="0" y="0"/>
            <a:ext cx="12192000" cy="6858000"/>
          </a:xfrm>
          <a:prstGeom prst="rect">
            <a:avLst/>
          </a:prstGeom>
          <a:solidFill>
            <a:srgbClr val="FFFFFF"/>
          </a:solidFill>
          <a:ln>
            <a:solidFill>
              <a:srgbClr val="293483"/>
            </a:solidFill>
          </a:ln>
        </p:spPr>
      </p:pic>
      <p:graphicFrame>
        <p:nvGraphicFramePr>
          <p:cNvPr id="4" name="Table 4">
            <a:extLst>
              <a:ext uri="{FF2B5EF4-FFF2-40B4-BE49-F238E27FC236}">
                <a16:creationId xmlns:a16="http://schemas.microsoft.com/office/drawing/2014/main" id="{659316D0-120A-923A-E940-0C0E6DFECA2C}"/>
              </a:ext>
            </a:extLst>
          </p:cNvPr>
          <p:cNvGraphicFramePr>
            <a:graphicFrameLocks noGrp="1"/>
          </p:cNvGraphicFramePr>
          <p:nvPr>
            <p:extLst>
              <p:ext uri="{D42A27DB-BD31-4B8C-83A1-F6EECF244321}">
                <p14:modId xmlns:p14="http://schemas.microsoft.com/office/powerpoint/2010/main" val="809994970"/>
              </p:ext>
            </p:extLst>
          </p:nvPr>
        </p:nvGraphicFramePr>
        <p:xfrm>
          <a:off x="3058160" y="1644226"/>
          <a:ext cx="6075680" cy="4710750"/>
        </p:xfrm>
        <a:graphic>
          <a:graphicData uri="http://schemas.openxmlformats.org/drawingml/2006/table">
            <a:tbl>
              <a:tblPr firstRow="1" bandRow="1">
                <a:tableStyleId>{5C22544A-7EE6-4342-B048-85BDC9FD1C3A}</a:tableStyleId>
              </a:tblPr>
              <a:tblGrid>
                <a:gridCol w="3037840">
                  <a:extLst>
                    <a:ext uri="{9D8B030D-6E8A-4147-A177-3AD203B41FA5}">
                      <a16:colId xmlns:a16="http://schemas.microsoft.com/office/drawing/2014/main" val="3631532684"/>
                    </a:ext>
                  </a:extLst>
                </a:gridCol>
                <a:gridCol w="3037840">
                  <a:extLst>
                    <a:ext uri="{9D8B030D-6E8A-4147-A177-3AD203B41FA5}">
                      <a16:colId xmlns:a16="http://schemas.microsoft.com/office/drawing/2014/main" val="3717975405"/>
                    </a:ext>
                  </a:extLst>
                </a:gridCol>
              </a:tblGrid>
              <a:tr h="289666">
                <a:tc>
                  <a:txBody>
                    <a:bodyPr/>
                    <a:lstStyle/>
                    <a:p>
                      <a:r>
                        <a:rPr lang="en-GB" sz="1800"/>
                        <a:t>Occupation</a:t>
                      </a:r>
                    </a:p>
                  </a:txBody>
                  <a:tcPr/>
                </a:tc>
                <a:tc>
                  <a:txBody>
                    <a:bodyPr/>
                    <a:lstStyle/>
                    <a:p>
                      <a:r>
                        <a:rPr lang="en-GB" sz="1600"/>
                        <a:t>Count</a:t>
                      </a:r>
                    </a:p>
                  </a:txBody>
                  <a:tcPr/>
                </a:tc>
                <a:extLst>
                  <a:ext uri="{0D108BD9-81ED-4DB2-BD59-A6C34878D82A}">
                    <a16:rowId xmlns:a16="http://schemas.microsoft.com/office/drawing/2014/main" val="847017396"/>
                  </a:ext>
                </a:extLst>
              </a:tr>
              <a:tr h="289666">
                <a:tc>
                  <a:txBody>
                    <a:bodyPr/>
                    <a:lstStyle/>
                    <a:p>
                      <a:pPr algn="ctr" fontAlgn="ctr"/>
                      <a:r>
                        <a:rPr lang="en-GB" sz="1100" b="0" i="0" u="none" strike="noStrike">
                          <a:solidFill>
                            <a:srgbClr val="000000"/>
                          </a:solidFill>
                          <a:effectLst/>
                          <a:latin typeface="Calibri" panose="020F0502020204030204" pitchFamily="34" charset="0"/>
                        </a:rPr>
                        <a:t>Accountancy, Banking &amp; Finance</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8</a:t>
                      </a:r>
                    </a:p>
                  </a:txBody>
                  <a:tcPr marL="6350" marR="6350" marT="6350" marB="0" anchor="ctr"/>
                </a:tc>
                <a:extLst>
                  <a:ext uri="{0D108BD9-81ED-4DB2-BD59-A6C34878D82A}">
                    <a16:rowId xmlns:a16="http://schemas.microsoft.com/office/drawing/2014/main" val="2358935431"/>
                  </a:ext>
                </a:extLst>
              </a:tr>
              <a:tr h="289666">
                <a:tc>
                  <a:txBody>
                    <a:bodyPr/>
                    <a:lstStyle/>
                    <a:p>
                      <a:pPr algn="ctr" fontAlgn="ctr"/>
                      <a:r>
                        <a:rPr lang="en-GB" sz="1100" b="0" i="0" u="none" strike="noStrike">
                          <a:solidFill>
                            <a:srgbClr val="000000"/>
                          </a:solidFill>
                          <a:effectLst/>
                          <a:latin typeface="Calibri" panose="020F0502020204030204" pitchFamily="34" charset="0"/>
                        </a:rPr>
                        <a:t>Teaching &amp; Education</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7</a:t>
                      </a:r>
                    </a:p>
                  </a:txBody>
                  <a:tcPr marL="6350" marR="6350" marT="6350" marB="0" anchor="ctr"/>
                </a:tc>
                <a:extLst>
                  <a:ext uri="{0D108BD9-81ED-4DB2-BD59-A6C34878D82A}">
                    <a16:rowId xmlns:a16="http://schemas.microsoft.com/office/drawing/2014/main" val="1595005162"/>
                  </a:ext>
                </a:extLst>
              </a:tr>
              <a:tr h="289666">
                <a:tc>
                  <a:txBody>
                    <a:bodyPr/>
                    <a:lstStyle/>
                    <a:p>
                      <a:pPr algn="ctr" fontAlgn="ctr"/>
                      <a:r>
                        <a:rPr lang="en-GB" sz="1100" b="0" i="0" u="none" strike="noStrike">
                          <a:solidFill>
                            <a:srgbClr val="000000"/>
                          </a:solidFill>
                          <a:effectLst/>
                          <a:latin typeface="Calibri" panose="020F0502020204030204" pitchFamily="34" charset="0"/>
                        </a:rPr>
                        <a:t>Property, Real Estate &amp; Construction</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6</a:t>
                      </a:r>
                    </a:p>
                  </a:txBody>
                  <a:tcPr marL="6350" marR="6350" marT="6350" marB="0" anchor="ctr"/>
                </a:tc>
                <a:extLst>
                  <a:ext uri="{0D108BD9-81ED-4DB2-BD59-A6C34878D82A}">
                    <a16:rowId xmlns:a16="http://schemas.microsoft.com/office/drawing/2014/main" val="3864634826"/>
                  </a:ext>
                </a:extLst>
              </a:tr>
              <a:tr h="289666">
                <a:tc>
                  <a:txBody>
                    <a:bodyPr/>
                    <a:lstStyle/>
                    <a:p>
                      <a:pPr algn="ctr" fontAlgn="ctr"/>
                      <a:r>
                        <a:rPr lang="en-GB" sz="1100" b="0" i="0" u="none" strike="noStrike">
                          <a:solidFill>
                            <a:srgbClr val="000000"/>
                          </a:solidFill>
                          <a:effectLst/>
                          <a:latin typeface="Calibri" panose="020F0502020204030204" pitchFamily="34" charset="0"/>
                        </a:rPr>
                        <a:t>Information Technology</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6</a:t>
                      </a:r>
                    </a:p>
                  </a:txBody>
                  <a:tcPr marL="6350" marR="6350" marT="6350" marB="0" anchor="ctr"/>
                </a:tc>
                <a:extLst>
                  <a:ext uri="{0D108BD9-81ED-4DB2-BD59-A6C34878D82A}">
                    <a16:rowId xmlns:a16="http://schemas.microsoft.com/office/drawing/2014/main" val="1329191703"/>
                  </a:ext>
                </a:extLst>
              </a:tr>
              <a:tr h="289666">
                <a:tc>
                  <a:txBody>
                    <a:bodyPr/>
                    <a:lstStyle/>
                    <a:p>
                      <a:pPr algn="ctr" fontAlgn="ctr"/>
                      <a:r>
                        <a:rPr lang="en-GB" sz="1100" b="0" i="0" u="none" strike="noStrike">
                          <a:solidFill>
                            <a:srgbClr val="000000"/>
                          </a:solidFill>
                          <a:effectLst/>
                          <a:latin typeface="Calibri" panose="020F0502020204030204" pitchFamily="34" charset="0"/>
                        </a:rPr>
                        <a:t>Arts &amp; Entertainment</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5</a:t>
                      </a:r>
                    </a:p>
                  </a:txBody>
                  <a:tcPr marL="6350" marR="6350" marT="6350" marB="0" anchor="ctr"/>
                </a:tc>
                <a:extLst>
                  <a:ext uri="{0D108BD9-81ED-4DB2-BD59-A6C34878D82A}">
                    <a16:rowId xmlns:a16="http://schemas.microsoft.com/office/drawing/2014/main" val="1384330379"/>
                  </a:ext>
                </a:extLst>
              </a:tr>
              <a:tr h="289666">
                <a:tc>
                  <a:txBody>
                    <a:bodyPr/>
                    <a:lstStyle/>
                    <a:p>
                      <a:pPr algn="ctr" fontAlgn="ctr"/>
                      <a:r>
                        <a:rPr lang="en-GB" sz="1100" b="0" i="0" u="none" strike="noStrike">
                          <a:solidFill>
                            <a:srgbClr val="000000"/>
                          </a:solidFill>
                          <a:effectLst/>
                          <a:latin typeface="Calibri" panose="020F0502020204030204" pitchFamily="34" charset="0"/>
                        </a:rPr>
                        <a:t>Marketing, Advertising &amp; PR</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4</a:t>
                      </a:r>
                    </a:p>
                  </a:txBody>
                  <a:tcPr marL="6350" marR="6350" marT="6350" marB="0" anchor="ctr"/>
                </a:tc>
                <a:extLst>
                  <a:ext uri="{0D108BD9-81ED-4DB2-BD59-A6C34878D82A}">
                    <a16:rowId xmlns:a16="http://schemas.microsoft.com/office/drawing/2014/main" val="1294622420"/>
                  </a:ext>
                </a:extLst>
              </a:tr>
              <a:tr h="289666">
                <a:tc>
                  <a:txBody>
                    <a:bodyPr/>
                    <a:lstStyle/>
                    <a:p>
                      <a:pPr algn="ctr" fontAlgn="ctr"/>
                      <a:r>
                        <a:rPr lang="en-GB" sz="1100" b="0" i="0" u="none" strike="noStrike">
                          <a:solidFill>
                            <a:srgbClr val="000000"/>
                          </a:solidFill>
                          <a:effectLst/>
                          <a:latin typeface="Calibri" panose="020F0502020204030204" pitchFamily="34" charset="0"/>
                        </a:rPr>
                        <a:t>Retail &amp; Sales</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4</a:t>
                      </a:r>
                    </a:p>
                  </a:txBody>
                  <a:tcPr marL="6350" marR="6350" marT="6350" marB="0" anchor="ctr"/>
                </a:tc>
                <a:extLst>
                  <a:ext uri="{0D108BD9-81ED-4DB2-BD59-A6C34878D82A}">
                    <a16:rowId xmlns:a16="http://schemas.microsoft.com/office/drawing/2014/main" val="306290835"/>
                  </a:ext>
                </a:extLst>
              </a:tr>
              <a:tr h="289666">
                <a:tc>
                  <a:txBody>
                    <a:bodyPr/>
                    <a:lstStyle/>
                    <a:p>
                      <a:pPr algn="ctr" fontAlgn="ctr"/>
                      <a:r>
                        <a:rPr lang="en-GB" sz="1100" b="0" i="0" u="none" strike="noStrike">
                          <a:solidFill>
                            <a:srgbClr val="000000"/>
                          </a:solidFill>
                          <a:effectLst/>
                          <a:latin typeface="Calibri" panose="020F0502020204030204" pitchFamily="34" charset="0"/>
                        </a:rPr>
                        <a:t>Healthcare &amp; Medicine</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3</a:t>
                      </a:r>
                    </a:p>
                  </a:txBody>
                  <a:tcPr marL="6350" marR="6350" marT="6350" marB="0" anchor="ctr"/>
                </a:tc>
                <a:extLst>
                  <a:ext uri="{0D108BD9-81ED-4DB2-BD59-A6C34878D82A}">
                    <a16:rowId xmlns:a16="http://schemas.microsoft.com/office/drawing/2014/main" val="421514811"/>
                  </a:ext>
                </a:extLst>
              </a:tr>
              <a:tr h="289666">
                <a:tc>
                  <a:txBody>
                    <a:bodyPr/>
                    <a:lstStyle/>
                    <a:p>
                      <a:pPr algn="ctr" fontAlgn="ctr"/>
                      <a:r>
                        <a:rPr lang="en-GB" sz="1100" b="0" i="0" u="none" strike="noStrike">
                          <a:solidFill>
                            <a:srgbClr val="000000"/>
                          </a:solidFill>
                          <a:effectLst/>
                          <a:latin typeface="Calibri" panose="020F0502020204030204" pitchFamily="34" charset="0"/>
                        </a:rPr>
                        <a:t>Charity &amp; Voluntary</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2</a:t>
                      </a:r>
                    </a:p>
                  </a:txBody>
                  <a:tcPr marL="6350" marR="6350" marT="6350" marB="0" anchor="ctr"/>
                </a:tc>
                <a:extLst>
                  <a:ext uri="{0D108BD9-81ED-4DB2-BD59-A6C34878D82A}">
                    <a16:rowId xmlns:a16="http://schemas.microsoft.com/office/drawing/2014/main" val="2457120669"/>
                  </a:ext>
                </a:extLst>
              </a:tr>
              <a:tr h="289666">
                <a:tc>
                  <a:txBody>
                    <a:bodyPr/>
                    <a:lstStyle/>
                    <a:p>
                      <a:pPr algn="ctr" fontAlgn="ctr"/>
                      <a:r>
                        <a:rPr lang="en-GB" sz="1100" b="0" i="0" u="none" strike="noStrike">
                          <a:solidFill>
                            <a:srgbClr val="000000"/>
                          </a:solidFill>
                          <a:effectLst/>
                          <a:latin typeface="Calibri" panose="020F0502020204030204" pitchFamily="34" charset="0"/>
                        </a:rPr>
                        <a:t>Law (legal)</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2</a:t>
                      </a:r>
                    </a:p>
                  </a:txBody>
                  <a:tcPr marL="6350" marR="6350" marT="6350" marB="0" anchor="ctr"/>
                </a:tc>
                <a:extLst>
                  <a:ext uri="{0D108BD9-81ED-4DB2-BD59-A6C34878D82A}">
                    <a16:rowId xmlns:a16="http://schemas.microsoft.com/office/drawing/2014/main" val="1829485876"/>
                  </a:ext>
                </a:extLst>
              </a:tr>
              <a:tr h="289666">
                <a:tc>
                  <a:txBody>
                    <a:bodyPr/>
                    <a:lstStyle/>
                    <a:p>
                      <a:pPr algn="ctr" fontAlgn="ctr"/>
                      <a:r>
                        <a:rPr lang="en-GB" sz="1100" b="0" i="0" u="none" strike="noStrike">
                          <a:solidFill>
                            <a:srgbClr val="000000"/>
                          </a:solidFill>
                          <a:effectLst/>
                          <a:latin typeface="Calibri" panose="020F0502020204030204" pitchFamily="34" charset="0"/>
                        </a:rPr>
                        <a:t>Science &amp; Technology</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2</a:t>
                      </a:r>
                    </a:p>
                  </a:txBody>
                  <a:tcPr marL="6350" marR="6350" marT="6350" marB="0" anchor="ctr"/>
                </a:tc>
                <a:extLst>
                  <a:ext uri="{0D108BD9-81ED-4DB2-BD59-A6C34878D82A}">
                    <a16:rowId xmlns:a16="http://schemas.microsoft.com/office/drawing/2014/main" val="311457782"/>
                  </a:ext>
                </a:extLst>
              </a:tr>
              <a:tr h="289666">
                <a:tc>
                  <a:txBody>
                    <a:bodyPr/>
                    <a:lstStyle/>
                    <a:p>
                      <a:pPr algn="ctr" fontAlgn="ctr"/>
                      <a:r>
                        <a:rPr lang="en-GB" sz="1100" b="0" i="0" u="none" strike="noStrike">
                          <a:solidFill>
                            <a:srgbClr val="000000"/>
                          </a:solidFill>
                          <a:effectLst/>
                          <a:latin typeface="Calibri" panose="020F0502020204030204" pitchFamily="34" charset="0"/>
                        </a:rPr>
                        <a:t>Business, Consulting &amp; Management</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1</a:t>
                      </a:r>
                    </a:p>
                  </a:txBody>
                  <a:tcPr marL="6350" marR="6350" marT="6350" marB="0" anchor="ctr"/>
                </a:tc>
                <a:extLst>
                  <a:ext uri="{0D108BD9-81ED-4DB2-BD59-A6C34878D82A}">
                    <a16:rowId xmlns:a16="http://schemas.microsoft.com/office/drawing/2014/main" val="1461612291"/>
                  </a:ext>
                </a:extLst>
              </a:tr>
              <a:tr h="289666">
                <a:tc>
                  <a:txBody>
                    <a:bodyPr/>
                    <a:lstStyle/>
                    <a:p>
                      <a:pPr algn="ctr" fontAlgn="ctr"/>
                      <a:r>
                        <a:rPr lang="en-GB" sz="1100" b="0" i="0" u="none" strike="noStrike">
                          <a:solidFill>
                            <a:srgbClr val="000000"/>
                          </a:solidFill>
                          <a:effectLst/>
                          <a:latin typeface="Calibri" panose="020F0502020204030204" pitchFamily="34" charset="0"/>
                        </a:rPr>
                        <a:t>Hospitality &amp; Events</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1</a:t>
                      </a:r>
                    </a:p>
                  </a:txBody>
                  <a:tcPr marL="6350" marR="6350" marT="6350" marB="0" anchor="ctr"/>
                </a:tc>
                <a:extLst>
                  <a:ext uri="{0D108BD9-81ED-4DB2-BD59-A6C34878D82A}">
                    <a16:rowId xmlns:a16="http://schemas.microsoft.com/office/drawing/2014/main" val="705778887"/>
                  </a:ext>
                </a:extLst>
              </a:tr>
              <a:tr h="289666">
                <a:tc>
                  <a:txBody>
                    <a:bodyPr/>
                    <a:lstStyle/>
                    <a:p>
                      <a:pPr algn="ctr" fontAlgn="ctr"/>
                      <a:r>
                        <a:rPr lang="en-GB" sz="1100" b="0" i="0" u="none" strike="noStrike">
                          <a:solidFill>
                            <a:srgbClr val="000000"/>
                          </a:solidFill>
                          <a:effectLst/>
                          <a:latin typeface="Calibri" panose="020F0502020204030204" pitchFamily="34" charset="0"/>
                        </a:rPr>
                        <a:t>Leisure, Sport &amp; Tourism</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1</a:t>
                      </a:r>
                    </a:p>
                  </a:txBody>
                  <a:tcPr marL="6350" marR="6350" marT="6350" marB="0" anchor="ctr"/>
                </a:tc>
                <a:extLst>
                  <a:ext uri="{0D108BD9-81ED-4DB2-BD59-A6C34878D82A}">
                    <a16:rowId xmlns:a16="http://schemas.microsoft.com/office/drawing/2014/main" val="1377087704"/>
                  </a:ext>
                </a:extLst>
              </a:tr>
              <a:tr h="289666">
                <a:tc>
                  <a:txBody>
                    <a:bodyPr/>
                    <a:lstStyle/>
                    <a:p>
                      <a:pPr algn="ctr" fontAlgn="ctr"/>
                      <a:r>
                        <a:rPr lang="en-GB" sz="1100" b="0" i="0" u="none" strike="noStrike">
                          <a:solidFill>
                            <a:srgbClr val="000000"/>
                          </a:solidFill>
                          <a:effectLst/>
                          <a:latin typeface="Calibri" panose="020F0502020204030204" pitchFamily="34" charset="0"/>
                        </a:rPr>
                        <a:t>Transport &amp; Logistics</a:t>
                      </a:r>
                    </a:p>
                  </a:txBody>
                  <a:tcPr marL="6350" marR="6350" marT="6350" marB="0" anchor="ctr"/>
                </a:tc>
                <a:tc>
                  <a:txBody>
                    <a:bodyPr/>
                    <a:lstStyle/>
                    <a:p>
                      <a:pPr algn="ctr" fontAlgn="ctr"/>
                      <a:r>
                        <a:rPr lang="en-GB" sz="1100" b="0" i="0" u="none" strike="noStrike">
                          <a:solidFill>
                            <a:srgbClr val="000000"/>
                          </a:solidFill>
                          <a:effectLst/>
                          <a:latin typeface="Calibri" panose="020F0502020204030204" pitchFamily="34" charset="0"/>
                        </a:rPr>
                        <a:t>1</a:t>
                      </a:r>
                    </a:p>
                  </a:txBody>
                  <a:tcPr marL="6350" marR="6350" marT="6350" marB="0" anchor="ctr"/>
                </a:tc>
                <a:extLst>
                  <a:ext uri="{0D108BD9-81ED-4DB2-BD59-A6C34878D82A}">
                    <a16:rowId xmlns:a16="http://schemas.microsoft.com/office/drawing/2014/main" val="2384109443"/>
                  </a:ext>
                </a:extLst>
              </a:tr>
            </a:tbl>
          </a:graphicData>
        </a:graphic>
      </p:graphicFrame>
      <p:sp>
        <p:nvSpPr>
          <p:cNvPr id="5" name="TextBox 4">
            <a:extLst>
              <a:ext uri="{FF2B5EF4-FFF2-40B4-BE49-F238E27FC236}">
                <a16:creationId xmlns:a16="http://schemas.microsoft.com/office/drawing/2014/main" id="{615583BC-5C54-29CE-FE48-22131DA7FD0F}"/>
              </a:ext>
            </a:extLst>
          </p:cNvPr>
          <p:cNvSpPr txBox="1"/>
          <p:nvPr/>
        </p:nvSpPr>
        <p:spPr>
          <a:xfrm>
            <a:off x="1056640" y="599440"/>
            <a:ext cx="9895840" cy="646331"/>
          </a:xfrm>
          <a:prstGeom prst="rect">
            <a:avLst/>
          </a:prstGeom>
          <a:noFill/>
        </p:spPr>
        <p:txBody>
          <a:bodyPr wrap="square" rtlCol="0">
            <a:spAutoFit/>
          </a:bodyPr>
          <a:lstStyle/>
          <a:p>
            <a:pPr algn="ctr"/>
            <a:r>
              <a:rPr lang="en-GB" sz="3600">
                <a:solidFill>
                  <a:srgbClr val="FFB2C1"/>
                </a:solidFill>
              </a:rPr>
              <a:t>Phase 2 - Shared Ownership Occupations</a:t>
            </a:r>
          </a:p>
        </p:txBody>
      </p:sp>
    </p:spTree>
    <p:extLst>
      <p:ext uri="{BB962C8B-B14F-4D97-AF65-F5344CB8AC3E}">
        <p14:creationId xmlns:p14="http://schemas.microsoft.com/office/powerpoint/2010/main" val="1362996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grpSp>
        <p:nvGrpSpPr>
          <p:cNvPr id="59" name="Group 58">
            <a:extLst>
              <a:ext uri="{FF2B5EF4-FFF2-40B4-BE49-F238E27FC236}">
                <a16:creationId xmlns:a16="http://schemas.microsoft.com/office/drawing/2014/main" id="{1AFB1D10-CF66-28A7-05A9-438B3BFDD49D}"/>
              </a:ext>
            </a:extLst>
          </p:cNvPr>
          <p:cNvGrpSpPr/>
          <p:nvPr/>
        </p:nvGrpSpPr>
        <p:grpSpPr>
          <a:xfrm>
            <a:off x="458724" y="1485429"/>
            <a:ext cx="3574796" cy="4163531"/>
            <a:chOff x="848068" y="1816365"/>
            <a:chExt cx="5235837" cy="3387707"/>
          </a:xfrm>
        </p:grpSpPr>
        <p:grpSp>
          <p:nvGrpSpPr>
            <p:cNvPr id="60" name="Group 59">
              <a:extLst>
                <a:ext uri="{FF2B5EF4-FFF2-40B4-BE49-F238E27FC236}">
                  <a16:creationId xmlns:a16="http://schemas.microsoft.com/office/drawing/2014/main" id="{1C2974F5-884C-15AF-9F09-550BFC2E4CD5}"/>
                </a:ext>
              </a:extLst>
            </p:cNvPr>
            <p:cNvGrpSpPr/>
            <p:nvPr/>
          </p:nvGrpSpPr>
          <p:grpSpPr>
            <a:xfrm>
              <a:off x="879953" y="1816365"/>
              <a:ext cx="5203952" cy="3387707"/>
              <a:chOff x="304800" y="4060864"/>
              <a:chExt cx="3419021" cy="2214588"/>
            </a:xfrm>
            <a:solidFill>
              <a:srgbClr val="660066"/>
            </a:solidFill>
            <a:effectLst>
              <a:outerShdw blurRad="50800" dist="38100" dir="2700000" algn="tl" rotWithShape="0">
                <a:prstClr val="black">
                  <a:alpha val="20000"/>
                </a:prstClr>
              </a:outerShdw>
            </a:effectLst>
          </p:grpSpPr>
          <p:sp>
            <p:nvSpPr>
              <p:cNvPr id="62" name="Rectangle 61">
                <a:extLst>
                  <a:ext uri="{FF2B5EF4-FFF2-40B4-BE49-F238E27FC236}">
                    <a16:creationId xmlns:a16="http://schemas.microsoft.com/office/drawing/2014/main" id="{29259801-1798-5811-B97B-396F2D4D7901}"/>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US" sz="3600" b="1">
                  <a:latin typeface="+mj-lt"/>
                </a:endParaRPr>
              </a:p>
            </p:txBody>
          </p:sp>
          <p:sp>
            <p:nvSpPr>
              <p:cNvPr id="63" name="Rectangle 62">
                <a:extLst>
                  <a:ext uri="{FF2B5EF4-FFF2-40B4-BE49-F238E27FC236}">
                    <a16:creationId xmlns:a16="http://schemas.microsoft.com/office/drawing/2014/main" id="{8EE1EBDA-7013-7570-4D87-266B34973780}"/>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a:solidFill>
                      <a:schemeClr val="bg1">
                        <a:lumMod val="50000"/>
                        <a:lumOff val="50000"/>
                      </a:schemeClr>
                    </a:solidFill>
                  </a:rPr>
                  <a:t>B</a:t>
                </a:r>
                <a:r>
                  <a:rPr lang="en-US" b="1">
                    <a:solidFill>
                      <a:schemeClr val="bg1">
                        <a:lumMod val="50000"/>
                        <a:lumOff val="50000"/>
                      </a:schemeClr>
                    </a:solidFill>
                  </a:rPr>
                  <a:t>uyers Living In</a:t>
                </a:r>
              </a:p>
            </p:txBody>
          </p:sp>
        </p:grpSp>
        <p:graphicFrame>
          <p:nvGraphicFramePr>
            <p:cNvPr id="61" name="Chart 60">
              <a:extLst>
                <a:ext uri="{FF2B5EF4-FFF2-40B4-BE49-F238E27FC236}">
                  <a16:creationId xmlns:a16="http://schemas.microsoft.com/office/drawing/2014/main" id="{A584C630-D529-5C63-4704-80D7E93072D4}"/>
                </a:ext>
              </a:extLst>
            </p:cNvPr>
            <p:cNvGraphicFramePr/>
            <p:nvPr>
              <p:extLst>
                <p:ext uri="{D42A27DB-BD31-4B8C-83A1-F6EECF244321}">
                  <p14:modId xmlns:p14="http://schemas.microsoft.com/office/powerpoint/2010/main" val="1323117872"/>
                </p:ext>
              </p:extLst>
            </p:nvPr>
          </p:nvGraphicFramePr>
          <p:xfrm>
            <a:off x="848068" y="2489410"/>
            <a:ext cx="4983774" cy="2623302"/>
          </p:xfrm>
          <a:graphic>
            <a:graphicData uri="http://schemas.openxmlformats.org/drawingml/2006/chart">
              <c:chart xmlns:c="http://schemas.openxmlformats.org/drawingml/2006/chart" xmlns:r="http://schemas.openxmlformats.org/officeDocument/2006/relationships" r:id="rId3"/>
            </a:graphicData>
          </a:graphic>
        </p:graphicFrame>
      </p:grpSp>
      <p:sp>
        <p:nvSpPr>
          <p:cNvPr id="64" name="Title 1">
            <a:extLst>
              <a:ext uri="{FF2B5EF4-FFF2-40B4-BE49-F238E27FC236}">
                <a16:creationId xmlns:a16="http://schemas.microsoft.com/office/drawing/2014/main" id="{D99322B9-301E-90C7-A12C-0839CAB9A3C3}"/>
              </a:ext>
            </a:extLst>
          </p:cNvPr>
          <p:cNvSpPr txBox="1">
            <a:spLocks/>
          </p:cNvSpPr>
          <p:nvPr/>
        </p:nvSpPr>
        <p:spPr>
          <a:xfrm>
            <a:off x="458724" y="70120"/>
            <a:ext cx="1127455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a:lstStyle>
          <a:p>
            <a:r>
              <a:rPr lang="en-GB" sz="3600" b="1">
                <a:solidFill>
                  <a:srgbClr val="F6B3C1"/>
                </a:solidFill>
                <a:latin typeface="Calibri (MS) Bold"/>
                <a:ea typeface="+mn-ea"/>
                <a:cs typeface="+mn-cs"/>
              </a:rPr>
              <a:t>Buyer specific data at Woodberry Down</a:t>
            </a:r>
            <a:endParaRPr lang="en-US" sz="3600" b="1">
              <a:solidFill>
                <a:srgbClr val="F6B3C1"/>
              </a:solidFill>
              <a:latin typeface="Calibri (MS) Bold"/>
              <a:ea typeface="+mn-ea"/>
              <a:cs typeface="+mn-cs"/>
            </a:endParaRPr>
          </a:p>
        </p:txBody>
      </p:sp>
      <p:grpSp>
        <p:nvGrpSpPr>
          <p:cNvPr id="65" name="Group 64">
            <a:extLst>
              <a:ext uri="{FF2B5EF4-FFF2-40B4-BE49-F238E27FC236}">
                <a16:creationId xmlns:a16="http://schemas.microsoft.com/office/drawing/2014/main" id="{3D2AB2C9-AF09-81E1-04B7-FD6E3B060FA4}"/>
              </a:ext>
            </a:extLst>
          </p:cNvPr>
          <p:cNvGrpSpPr/>
          <p:nvPr/>
        </p:nvGrpSpPr>
        <p:grpSpPr>
          <a:xfrm>
            <a:off x="4330372" y="1485429"/>
            <a:ext cx="3553026" cy="4163531"/>
            <a:chOff x="304800" y="4060864"/>
            <a:chExt cx="3419021" cy="2214588"/>
          </a:xfrm>
          <a:solidFill>
            <a:srgbClr val="660066"/>
          </a:solidFill>
          <a:effectLst>
            <a:outerShdw blurRad="50800" dist="38100" dir="2700000" algn="tl" rotWithShape="0">
              <a:prstClr val="black">
                <a:alpha val="20000"/>
              </a:prstClr>
            </a:outerShdw>
          </a:effectLst>
        </p:grpSpPr>
        <p:sp>
          <p:nvSpPr>
            <p:cNvPr id="66" name="Rectangle 65">
              <a:extLst>
                <a:ext uri="{FF2B5EF4-FFF2-40B4-BE49-F238E27FC236}">
                  <a16:creationId xmlns:a16="http://schemas.microsoft.com/office/drawing/2014/main" id="{7BF6D016-8F6E-6726-628C-8B9C0AEB969F}"/>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US" sz="3600" b="1">
                <a:latin typeface="+mj-lt"/>
              </a:endParaRPr>
            </a:p>
          </p:txBody>
        </p:sp>
        <p:sp>
          <p:nvSpPr>
            <p:cNvPr id="67" name="Rectangle 66">
              <a:extLst>
                <a:ext uri="{FF2B5EF4-FFF2-40B4-BE49-F238E27FC236}">
                  <a16:creationId xmlns:a16="http://schemas.microsoft.com/office/drawing/2014/main" id="{BE255DD7-FB09-73EE-054C-5E84388DA9D4}"/>
                </a:ext>
              </a:extLst>
            </p:cNvPr>
            <p:cNvSpPr/>
            <p:nvPr/>
          </p:nvSpPr>
          <p:spPr>
            <a:xfrm>
              <a:off x="304800"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bg1">
                      <a:lumMod val="50000"/>
                      <a:lumOff val="50000"/>
                    </a:schemeClr>
                  </a:solidFill>
                </a:rPr>
                <a:t>Buyers Working In</a:t>
              </a:r>
            </a:p>
          </p:txBody>
        </p:sp>
      </p:grpSp>
      <p:graphicFrame>
        <p:nvGraphicFramePr>
          <p:cNvPr id="68" name="Chart 67">
            <a:extLst>
              <a:ext uri="{FF2B5EF4-FFF2-40B4-BE49-F238E27FC236}">
                <a16:creationId xmlns:a16="http://schemas.microsoft.com/office/drawing/2014/main" id="{2485A842-8646-1D3D-72A0-A3416CC380F1}"/>
              </a:ext>
            </a:extLst>
          </p:cNvPr>
          <p:cNvGraphicFramePr/>
          <p:nvPr>
            <p:extLst>
              <p:ext uri="{D42A27DB-BD31-4B8C-83A1-F6EECF244321}">
                <p14:modId xmlns:p14="http://schemas.microsoft.com/office/powerpoint/2010/main" val="4126910058"/>
              </p:ext>
            </p:extLst>
          </p:nvPr>
        </p:nvGraphicFramePr>
        <p:xfrm>
          <a:off x="4500880" y="2312608"/>
          <a:ext cx="3230880" cy="3336351"/>
        </p:xfrm>
        <a:graphic>
          <a:graphicData uri="http://schemas.openxmlformats.org/drawingml/2006/chart">
            <c:chart xmlns:c="http://schemas.openxmlformats.org/drawingml/2006/chart" xmlns:r="http://schemas.openxmlformats.org/officeDocument/2006/relationships" r:id="rId4"/>
          </a:graphicData>
        </a:graphic>
      </p:graphicFrame>
      <p:grpSp>
        <p:nvGrpSpPr>
          <p:cNvPr id="69" name="Group 68">
            <a:extLst>
              <a:ext uri="{FF2B5EF4-FFF2-40B4-BE49-F238E27FC236}">
                <a16:creationId xmlns:a16="http://schemas.microsoft.com/office/drawing/2014/main" id="{6B8B6CF0-B935-2C2A-12BE-AC5CE65D2AC2}"/>
              </a:ext>
            </a:extLst>
          </p:cNvPr>
          <p:cNvGrpSpPr/>
          <p:nvPr/>
        </p:nvGrpSpPr>
        <p:grpSpPr>
          <a:xfrm>
            <a:off x="8180250" y="1485429"/>
            <a:ext cx="3574796" cy="4163531"/>
            <a:chOff x="283851" y="4060864"/>
            <a:chExt cx="3439970" cy="2214588"/>
          </a:xfrm>
          <a:solidFill>
            <a:srgbClr val="660066"/>
          </a:solidFill>
          <a:effectLst>
            <a:outerShdw blurRad="50800" dist="38100" dir="2700000" algn="tl" rotWithShape="0">
              <a:prstClr val="black">
                <a:alpha val="20000"/>
              </a:prstClr>
            </a:outerShdw>
          </a:effectLst>
        </p:grpSpPr>
        <p:sp>
          <p:nvSpPr>
            <p:cNvPr id="70" name="Rectangle 69">
              <a:extLst>
                <a:ext uri="{FF2B5EF4-FFF2-40B4-BE49-F238E27FC236}">
                  <a16:creationId xmlns:a16="http://schemas.microsoft.com/office/drawing/2014/main" id="{9B188C3B-413C-266F-C7C2-C2B56473A0FC}"/>
                </a:ext>
              </a:extLst>
            </p:cNvPr>
            <p:cNvSpPr/>
            <p:nvPr/>
          </p:nvSpPr>
          <p:spPr>
            <a:xfrm>
              <a:off x="304800" y="4060864"/>
              <a:ext cx="3419021" cy="2214588"/>
            </a:xfrm>
            <a:prstGeom prst="rect">
              <a:avLst/>
            </a:prstGeom>
            <a:solidFill>
              <a:srgbClr val="F8F8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600"/>
                </a:spcBef>
                <a:spcAft>
                  <a:spcPts val="0"/>
                </a:spcAft>
                <a:defRPr/>
              </a:pPr>
              <a:endParaRPr lang="en-US" sz="3600" b="1">
                <a:latin typeface="+mj-lt"/>
              </a:endParaRPr>
            </a:p>
          </p:txBody>
        </p:sp>
        <p:sp>
          <p:nvSpPr>
            <p:cNvPr id="71" name="Rectangle 70">
              <a:extLst>
                <a:ext uri="{FF2B5EF4-FFF2-40B4-BE49-F238E27FC236}">
                  <a16:creationId xmlns:a16="http://schemas.microsoft.com/office/drawing/2014/main" id="{170CADC4-A046-BE70-3E21-D62C7B3F1803}"/>
                </a:ext>
              </a:extLst>
            </p:cNvPr>
            <p:cNvSpPr/>
            <p:nvPr/>
          </p:nvSpPr>
          <p:spPr>
            <a:xfrm>
              <a:off x="283851" y="4060864"/>
              <a:ext cx="3419021"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bg1">
                      <a:lumMod val="50000"/>
                      <a:lumOff val="50000"/>
                    </a:schemeClr>
                  </a:solidFill>
                </a:rPr>
                <a:t>Buyers Age Range</a:t>
              </a:r>
            </a:p>
          </p:txBody>
        </p:sp>
      </p:grpSp>
      <p:graphicFrame>
        <p:nvGraphicFramePr>
          <p:cNvPr id="72" name="Chart 71">
            <a:extLst>
              <a:ext uri="{FF2B5EF4-FFF2-40B4-BE49-F238E27FC236}">
                <a16:creationId xmlns:a16="http://schemas.microsoft.com/office/drawing/2014/main" id="{F7B93353-2440-E659-0386-7867FCEFE599}"/>
              </a:ext>
            </a:extLst>
          </p:cNvPr>
          <p:cNvGraphicFramePr/>
          <p:nvPr>
            <p:extLst>
              <p:ext uri="{D42A27DB-BD31-4B8C-83A1-F6EECF244321}">
                <p14:modId xmlns:p14="http://schemas.microsoft.com/office/powerpoint/2010/main" val="2897204603"/>
              </p:ext>
            </p:extLst>
          </p:nvPr>
        </p:nvGraphicFramePr>
        <p:xfrm>
          <a:off x="8351520" y="2312608"/>
          <a:ext cx="3261360" cy="3224069"/>
        </p:xfrm>
        <a:graphic>
          <a:graphicData uri="http://schemas.openxmlformats.org/drawingml/2006/chart">
            <c:chart xmlns:c="http://schemas.openxmlformats.org/drawingml/2006/chart" xmlns:r="http://schemas.openxmlformats.org/officeDocument/2006/relationships" r:id="rId5"/>
          </a:graphicData>
        </a:graphic>
      </p:graphicFrame>
      <p:pic>
        <p:nvPicPr>
          <p:cNvPr id="73" name="Graphic 72" descr="Home with solid fill">
            <a:extLst>
              <a:ext uri="{FF2B5EF4-FFF2-40B4-BE49-F238E27FC236}">
                <a16:creationId xmlns:a16="http://schemas.microsoft.com/office/drawing/2014/main" id="{0044189C-E0FF-17D9-A5F9-EF6C3614B56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1124" y="1569736"/>
            <a:ext cx="551817" cy="551817"/>
          </a:xfrm>
          <a:prstGeom prst="rect">
            <a:avLst/>
          </a:prstGeom>
        </p:spPr>
      </p:pic>
      <p:pic>
        <p:nvPicPr>
          <p:cNvPr id="74" name="Graphic 73" descr="Briefcase with solid fill">
            <a:extLst>
              <a:ext uri="{FF2B5EF4-FFF2-40B4-BE49-F238E27FC236}">
                <a16:creationId xmlns:a16="http://schemas.microsoft.com/office/drawing/2014/main" id="{FAD686B7-701F-55D8-5443-21EEAB117A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61002" y="1619246"/>
            <a:ext cx="551817" cy="551817"/>
          </a:xfrm>
          <a:prstGeom prst="rect">
            <a:avLst/>
          </a:prstGeom>
        </p:spPr>
      </p:pic>
      <p:pic>
        <p:nvPicPr>
          <p:cNvPr id="75" name="Graphic 74" descr="User with solid fill">
            <a:extLst>
              <a:ext uri="{FF2B5EF4-FFF2-40B4-BE49-F238E27FC236}">
                <a16:creationId xmlns:a16="http://schemas.microsoft.com/office/drawing/2014/main" id="{19C77028-B2D1-E131-EBC5-C334BF185AD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61754" y="1613346"/>
            <a:ext cx="551817" cy="551817"/>
          </a:xfrm>
          <a:prstGeom prst="rect">
            <a:avLst/>
          </a:prstGeom>
        </p:spPr>
      </p:pic>
    </p:spTree>
    <p:extLst>
      <p:ext uri="{BB962C8B-B14F-4D97-AF65-F5344CB8AC3E}">
        <p14:creationId xmlns:p14="http://schemas.microsoft.com/office/powerpoint/2010/main" val="135195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9151-36C5-6508-36B1-F4200BF766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837910-8E63-D318-6BBC-84BFBA5638A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875FA38-3DDF-B52B-9E36-A62166696BAC}"/>
              </a:ext>
            </a:extLst>
          </p:cNvPr>
          <p:cNvPicPr>
            <a:picLocks noChangeAspect="1"/>
          </p:cNvPicPr>
          <p:nvPr/>
        </p:nvPicPr>
        <p:blipFill>
          <a:blip r:embed="rId2"/>
          <a:stretch>
            <a:fillRect/>
          </a:stretch>
        </p:blipFill>
        <p:spPr>
          <a:xfrm>
            <a:off x="9449" y="0"/>
            <a:ext cx="12173101" cy="6858000"/>
          </a:xfrm>
          <a:prstGeom prst="rect">
            <a:avLst/>
          </a:prstGeom>
        </p:spPr>
      </p:pic>
      <p:sp>
        <p:nvSpPr>
          <p:cNvPr id="5" name="TextBox 4">
            <a:extLst>
              <a:ext uri="{FF2B5EF4-FFF2-40B4-BE49-F238E27FC236}">
                <a16:creationId xmlns:a16="http://schemas.microsoft.com/office/drawing/2014/main" id="{A15B2825-C014-1509-CA1D-DEA912BE4970}"/>
              </a:ext>
            </a:extLst>
          </p:cNvPr>
          <p:cNvSpPr txBox="1"/>
          <p:nvPr/>
        </p:nvSpPr>
        <p:spPr>
          <a:xfrm>
            <a:off x="2433318" y="617220"/>
            <a:ext cx="7325361" cy="646331"/>
          </a:xfrm>
          <a:prstGeom prst="rect">
            <a:avLst/>
          </a:prstGeom>
          <a:noFill/>
        </p:spPr>
        <p:txBody>
          <a:bodyPr wrap="square" rtlCol="0">
            <a:spAutoFit/>
          </a:bodyPr>
          <a:lstStyle/>
          <a:p>
            <a:r>
              <a:rPr lang="en-GB" sz="3600" b="1" dirty="0">
                <a:solidFill>
                  <a:srgbClr val="FFB2C1"/>
                </a:solidFill>
              </a:rPr>
              <a:t>Shared Ownership – Hackney context</a:t>
            </a:r>
          </a:p>
        </p:txBody>
      </p:sp>
      <p:sp>
        <p:nvSpPr>
          <p:cNvPr id="6" name="TextBox 5">
            <a:extLst>
              <a:ext uri="{FF2B5EF4-FFF2-40B4-BE49-F238E27FC236}">
                <a16:creationId xmlns:a16="http://schemas.microsoft.com/office/drawing/2014/main" id="{6EFEA6A3-1C01-4286-8A4C-C1D0D478CA3F}"/>
              </a:ext>
            </a:extLst>
          </p:cNvPr>
          <p:cNvSpPr txBox="1"/>
          <p:nvPr/>
        </p:nvSpPr>
        <p:spPr>
          <a:xfrm>
            <a:off x="797293" y="1443841"/>
            <a:ext cx="10597414" cy="3477875"/>
          </a:xfrm>
          <a:prstGeom prst="rect">
            <a:avLst/>
          </a:prstGeom>
          <a:noFill/>
        </p:spPr>
        <p:txBody>
          <a:bodyPr wrap="square" rtlCol="0">
            <a:spAutoFit/>
          </a:bodyPr>
          <a:lstStyle/>
          <a:p>
            <a:pPr marL="457200" lvl="0" indent="-317500" algn="l" rtl="0">
              <a:spcBef>
                <a:spcPts val="0"/>
              </a:spcBef>
              <a:spcAft>
                <a:spcPts val="0"/>
              </a:spcAft>
              <a:buSzPts val="1400"/>
              <a:buChar char="●"/>
            </a:pPr>
            <a:r>
              <a:rPr lang="en-GB" sz="2000" dirty="0">
                <a:solidFill>
                  <a:schemeClr val="bg1"/>
                </a:solidFill>
              </a:rPr>
              <a:t>The Council will only consider 4 tenures in its own schemes: Outright sale, Shared Ownership, Social Rent and Hackney Living Rent.</a:t>
            </a:r>
          </a:p>
          <a:p>
            <a:pPr marL="457200" lvl="0" indent="-317500" algn="l" rtl="0">
              <a:spcBef>
                <a:spcPts val="0"/>
              </a:spcBef>
              <a:spcAft>
                <a:spcPts val="0"/>
              </a:spcAft>
              <a:buSzPts val="1400"/>
              <a:buChar char="●"/>
            </a:pPr>
            <a:r>
              <a:rPr lang="en-GB" sz="2000" dirty="0">
                <a:solidFill>
                  <a:schemeClr val="bg1"/>
                </a:solidFill>
              </a:rPr>
              <a:t>Intermediate products that enable people to step into homeownership in high-cost areas like Hackney are an important and should continue to be offered.</a:t>
            </a:r>
          </a:p>
          <a:p>
            <a:pPr marL="457200" lvl="0" indent="-317500" algn="l" rtl="0">
              <a:spcBef>
                <a:spcPts val="0"/>
              </a:spcBef>
              <a:spcAft>
                <a:spcPts val="0"/>
              </a:spcAft>
              <a:buSzPts val="1400"/>
              <a:buChar char="●"/>
            </a:pPr>
            <a:r>
              <a:rPr lang="en-GB" sz="2000" dirty="0">
                <a:solidFill>
                  <a:schemeClr val="bg1"/>
                </a:solidFill>
              </a:rPr>
              <a:t>The Council doesn’t run any key worker schemes, as this is too difficult to accurately define, instead choose to define by income bandings as key workers often fall into these.</a:t>
            </a:r>
          </a:p>
          <a:p>
            <a:pPr marL="457200" lvl="0" indent="-317500" algn="l" rtl="0">
              <a:spcBef>
                <a:spcPts val="0"/>
              </a:spcBef>
              <a:spcAft>
                <a:spcPts val="0"/>
              </a:spcAft>
              <a:buSzPts val="1400"/>
              <a:buChar char="●"/>
            </a:pPr>
            <a:r>
              <a:rPr lang="en-GB" sz="2000" dirty="0">
                <a:solidFill>
                  <a:schemeClr val="bg1"/>
                </a:solidFill>
              </a:rPr>
              <a:t>Hackney is working on the new Housing Strategy to address the issues raised in recently commissioned research and will deliver this in 2024.</a:t>
            </a:r>
          </a:p>
          <a:p>
            <a:pPr marL="457200" lvl="0" indent="-317500" algn="l" rtl="0">
              <a:spcBef>
                <a:spcPts val="0"/>
              </a:spcBef>
              <a:spcAft>
                <a:spcPts val="0"/>
              </a:spcAft>
              <a:buSzPts val="1400"/>
              <a:buChar char="●"/>
            </a:pPr>
            <a:r>
              <a:rPr lang="en-GB" sz="2000" dirty="0">
                <a:solidFill>
                  <a:schemeClr val="bg1"/>
                </a:solidFill>
              </a:rPr>
              <a:t>67% of stakeholders surveyed agreed/strongly agreed that Hackney needs more low-cost housing options such as shared ownership.</a:t>
            </a:r>
          </a:p>
          <a:p>
            <a:pPr marL="457200" lvl="0" indent="-317500" algn="l" rtl="0">
              <a:spcBef>
                <a:spcPts val="0"/>
              </a:spcBef>
              <a:spcAft>
                <a:spcPts val="0"/>
              </a:spcAft>
              <a:buSzPts val="1400"/>
              <a:buChar char="●"/>
            </a:pPr>
            <a:r>
              <a:rPr lang="en-GB" sz="2000" dirty="0">
                <a:solidFill>
                  <a:schemeClr val="bg1"/>
                </a:solidFill>
              </a:rPr>
              <a:t>Hackney Sales has a waiting list of people looking for shared ownership, an in-demand product.</a:t>
            </a:r>
          </a:p>
        </p:txBody>
      </p:sp>
    </p:spTree>
    <p:extLst>
      <p:ext uri="{BB962C8B-B14F-4D97-AF65-F5344CB8AC3E}">
        <p14:creationId xmlns:p14="http://schemas.microsoft.com/office/powerpoint/2010/main" val="4262454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BC3ED9F3-B0C7-FF11-4C70-74378F7D1EE6}"/>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dirty="0">
                <a:solidFill>
                  <a:srgbClr val="F6B3C1"/>
                </a:solidFill>
                <a:latin typeface="Calibri (MS) Bold"/>
                <a:ea typeface="+mn-ea"/>
                <a:cs typeface="+mn-cs"/>
              </a:rPr>
              <a:t>Shared Ownership conclusion</a:t>
            </a:r>
            <a:endParaRPr lang="en-US" sz="3600" b="1" dirty="0">
              <a:solidFill>
                <a:srgbClr val="F6B3C1"/>
              </a:solidFill>
              <a:latin typeface="Calibri (MS) Bold"/>
              <a:ea typeface="+mn-ea"/>
              <a:cs typeface="+mn-cs"/>
            </a:endParaRPr>
          </a:p>
        </p:txBody>
      </p:sp>
      <p:sp>
        <p:nvSpPr>
          <p:cNvPr id="4" name="Content Placeholder 2">
            <a:extLst>
              <a:ext uri="{FF2B5EF4-FFF2-40B4-BE49-F238E27FC236}">
                <a16:creationId xmlns:a16="http://schemas.microsoft.com/office/drawing/2014/main" id="{BA562B77-9256-4189-32E7-A99E37BB0775}"/>
              </a:ext>
            </a:extLst>
          </p:cNvPr>
          <p:cNvSpPr txBox="1">
            <a:spLocks/>
          </p:cNvSpPr>
          <p:nvPr/>
        </p:nvSpPr>
        <p:spPr>
          <a:xfrm>
            <a:off x="1024128" y="1971368"/>
            <a:ext cx="9720071" cy="4023360"/>
          </a:xfrm>
          <a:prstGeom prst="rect">
            <a:avLst/>
          </a:prstGeom>
        </p:spPr>
        <p:txBody>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r>
              <a:rPr lang="en-GB" sz="2000" dirty="0">
                <a:solidFill>
                  <a:schemeClr val="bg1"/>
                </a:solidFill>
                <a:latin typeface="MuseoSansCyrl-700"/>
              </a:rPr>
              <a:t>Helps Londoners get on the property ladder (expensive open market values).</a:t>
            </a:r>
          </a:p>
          <a:p>
            <a:r>
              <a:rPr lang="en-GB" sz="2000" dirty="0">
                <a:solidFill>
                  <a:schemeClr val="bg1"/>
                </a:solidFill>
                <a:latin typeface="MuseoSansCyrl-700"/>
              </a:rPr>
              <a:t>More appealing in the current climate - Rent on the unsold equity is capped at 2.75% for the first year, whereas a mortgage rate % can continue to increase with the BoE.</a:t>
            </a:r>
          </a:p>
          <a:p>
            <a:r>
              <a:rPr lang="en-GB" sz="2000" dirty="0">
                <a:solidFill>
                  <a:schemeClr val="bg1"/>
                </a:solidFill>
                <a:latin typeface="MuseoSansCyrl-700"/>
              </a:rPr>
              <a:t>More than 202,000 shared ownership homes in the UK.</a:t>
            </a:r>
          </a:p>
          <a:p>
            <a:r>
              <a:rPr lang="en-GB" sz="2000" dirty="0">
                <a:solidFill>
                  <a:schemeClr val="bg1"/>
                </a:solidFill>
                <a:latin typeface="MuseoSansCyrl-700"/>
              </a:rPr>
              <a:t>More accessible product than private sale homes.</a:t>
            </a:r>
          </a:p>
          <a:p>
            <a:r>
              <a:rPr lang="en-GB" sz="2000" dirty="0">
                <a:solidFill>
                  <a:schemeClr val="bg1"/>
                </a:solidFill>
                <a:latin typeface="MuseoSansCyrl-700"/>
              </a:rPr>
              <a:t>Government backed, regulated scheme with a continuous pipeline of homes delivered. </a:t>
            </a:r>
          </a:p>
          <a:p>
            <a:r>
              <a:rPr lang="en-GB" sz="2000" dirty="0">
                <a:solidFill>
                  <a:schemeClr val="bg1"/>
                </a:solidFill>
                <a:latin typeface="MuseoSansCyrl-700"/>
              </a:rPr>
              <a:t>Notting Hill Housing was the first housing association to offer SO in 1980 – NHG has decades of experience.</a:t>
            </a:r>
          </a:p>
          <a:p>
            <a:endParaRPr lang="en-US" dirty="0">
              <a:latin typeface="proximaNova"/>
            </a:endParaRPr>
          </a:p>
        </p:txBody>
      </p:sp>
    </p:spTree>
    <p:extLst>
      <p:ext uri="{BB962C8B-B14F-4D97-AF65-F5344CB8AC3E}">
        <p14:creationId xmlns:p14="http://schemas.microsoft.com/office/powerpoint/2010/main" val="715192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1">
            <a:extLst>
              <a:ext uri="{FF2B5EF4-FFF2-40B4-BE49-F238E27FC236}">
                <a16:creationId xmlns:a16="http://schemas.microsoft.com/office/drawing/2014/main" id="{BC3ED9F3-B0C7-FF11-4C70-74378F7D1EE6}"/>
              </a:ext>
            </a:extLst>
          </p:cNvPr>
          <p:cNvSpPr txBox="1">
            <a:spLocks/>
          </p:cNvSpPr>
          <p:nvPr/>
        </p:nvSpPr>
        <p:spPr>
          <a:xfrm>
            <a:off x="1024128" y="585216"/>
            <a:ext cx="9720072" cy="1499616"/>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r>
              <a:rPr lang="en-GB" sz="3600" b="1">
                <a:solidFill>
                  <a:srgbClr val="F6B3C1"/>
                </a:solidFill>
                <a:latin typeface="Calibri (MS) Bold"/>
                <a:ea typeface="+mn-ea"/>
                <a:cs typeface="+mn-cs"/>
              </a:rPr>
              <a:t>SHARED OWNERSHIP changes for Phase 4 onwards</a:t>
            </a:r>
            <a:endParaRPr lang="en-US" sz="3600" b="1">
              <a:solidFill>
                <a:srgbClr val="F6B3C1"/>
              </a:solidFill>
              <a:latin typeface="Calibri (MS) Bold"/>
              <a:ea typeface="+mn-ea"/>
              <a:cs typeface="+mn-cs"/>
            </a:endParaRPr>
          </a:p>
        </p:txBody>
      </p:sp>
      <p:sp>
        <p:nvSpPr>
          <p:cNvPr id="4" name="Content Placeholder 2">
            <a:extLst>
              <a:ext uri="{FF2B5EF4-FFF2-40B4-BE49-F238E27FC236}">
                <a16:creationId xmlns:a16="http://schemas.microsoft.com/office/drawing/2014/main" id="{BA562B77-9256-4189-32E7-A99E37BB0775}"/>
              </a:ext>
            </a:extLst>
          </p:cNvPr>
          <p:cNvSpPr txBox="1">
            <a:spLocks/>
          </p:cNvSpPr>
          <p:nvPr/>
        </p:nvSpPr>
        <p:spPr>
          <a:xfrm>
            <a:off x="1024128" y="1971368"/>
            <a:ext cx="9720071" cy="4023360"/>
          </a:xfrm>
          <a:prstGeom prst="rect">
            <a:avLst/>
          </a:prstGeom>
        </p:spPr>
        <p:txBody>
          <a:bodyPr/>
          <a:lst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a:lstStyle>
          <a:p>
            <a:endParaRPr lang="en-US">
              <a:latin typeface="proximaNova"/>
            </a:endParaRPr>
          </a:p>
        </p:txBody>
      </p:sp>
      <p:sp>
        <p:nvSpPr>
          <p:cNvPr id="5" name="TextBox 4">
            <a:extLst>
              <a:ext uri="{FF2B5EF4-FFF2-40B4-BE49-F238E27FC236}">
                <a16:creationId xmlns:a16="http://schemas.microsoft.com/office/drawing/2014/main" id="{9EC95FB7-5186-453E-89C8-29FA94CB8ABB}"/>
              </a:ext>
            </a:extLst>
          </p:cNvPr>
          <p:cNvSpPr txBox="1"/>
          <p:nvPr/>
        </p:nvSpPr>
        <p:spPr>
          <a:xfrm>
            <a:off x="1024128" y="1971368"/>
            <a:ext cx="9865545" cy="4893647"/>
          </a:xfrm>
          <a:prstGeom prst="rect">
            <a:avLst/>
          </a:prstGeom>
          <a:noFill/>
        </p:spPr>
        <p:txBody>
          <a:bodyPr wrap="square" rtlCol="0">
            <a:spAutoFit/>
          </a:bodyPr>
          <a:lstStyle/>
          <a:p>
            <a:r>
              <a:rPr lang="en-GB" sz="1400">
                <a:solidFill>
                  <a:schemeClr val="bg1"/>
                </a:solidFill>
              </a:rPr>
              <a:t>From Phase 4 the new Shared Ownership lease will be active, major changes are afoot to improve the product for our customers</a:t>
            </a:r>
          </a:p>
          <a:p>
            <a:pPr marL="285750" indent="-285750">
              <a:buFont typeface="Arial" panose="020B0604020202020204" pitchFamily="34" charset="0"/>
              <a:buChar char="•"/>
            </a:pPr>
            <a:r>
              <a:rPr lang="en-GB" sz="1400">
                <a:solidFill>
                  <a:schemeClr val="bg1"/>
                </a:solidFill>
              </a:rPr>
              <a:t> </a:t>
            </a:r>
            <a:r>
              <a:rPr lang="en-GB" sz="1400" b="1">
                <a:solidFill>
                  <a:schemeClr val="bg1"/>
                </a:solidFill>
              </a:rPr>
              <a:t>Minimum stake reduced </a:t>
            </a:r>
            <a:r>
              <a:rPr lang="en-GB" sz="1400">
                <a:solidFill>
                  <a:schemeClr val="bg1"/>
                </a:solidFill>
              </a:rPr>
              <a:t>– Under the new model lease, buyers need only buy 10% of the full market value of the property. The earlier model lease required buyers to buy at least 25%.</a:t>
            </a:r>
          </a:p>
          <a:p>
            <a:endParaRPr lang="en-GB" sz="1400">
              <a:solidFill>
                <a:schemeClr val="bg1"/>
              </a:solidFill>
            </a:endParaRPr>
          </a:p>
          <a:p>
            <a:pPr marL="285750" indent="-285750">
              <a:buFont typeface="Arial" panose="020B0604020202020204" pitchFamily="34" charset="0"/>
              <a:buChar char="•"/>
            </a:pPr>
            <a:r>
              <a:rPr lang="en-GB" sz="1400" b="1">
                <a:solidFill>
                  <a:schemeClr val="bg1"/>
                </a:solidFill>
              </a:rPr>
              <a:t>Greater flexibility in staircasing </a:t>
            </a:r>
            <a:r>
              <a:rPr lang="en-GB" sz="1400">
                <a:solidFill>
                  <a:schemeClr val="bg1"/>
                </a:solidFill>
              </a:rPr>
              <a:t>– The new scheme has been amended to reduce the minimum initial percentage share to 10% (down from 25%), as well as gradual staircasing in 1% increments. This means shared owners can purchase more shares in smaller instalments than the 10% under the previous model – up to 100% property ownership (subject to any restrictions under the specific lease).</a:t>
            </a:r>
          </a:p>
          <a:p>
            <a:endParaRPr lang="en-GB" sz="1400">
              <a:solidFill>
                <a:schemeClr val="bg1"/>
              </a:solidFill>
            </a:endParaRPr>
          </a:p>
          <a:p>
            <a:pPr marL="285750" indent="-285750">
              <a:buFont typeface="Arial" panose="020B0604020202020204" pitchFamily="34" charset="0"/>
              <a:buChar char="•"/>
            </a:pPr>
            <a:r>
              <a:rPr lang="en-GB" sz="1400" b="1">
                <a:solidFill>
                  <a:schemeClr val="bg1"/>
                </a:solidFill>
              </a:rPr>
              <a:t>Lengthening of lease term </a:t>
            </a:r>
            <a:r>
              <a:rPr lang="en-GB" sz="1400">
                <a:solidFill>
                  <a:schemeClr val="bg1"/>
                </a:solidFill>
              </a:rPr>
              <a:t>– The length of the new model lease is 990 years – substantially lower than the 125-year lease term under the earlier model. This could well make shared ownership leases under previous models less attractive to future buyers and lenders.</a:t>
            </a:r>
          </a:p>
          <a:p>
            <a:endParaRPr lang="en-GB" sz="1400">
              <a:solidFill>
                <a:schemeClr val="bg1"/>
              </a:solidFill>
            </a:endParaRPr>
          </a:p>
          <a:p>
            <a:pPr marL="285750" indent="-285750">
              <a:buFont typeface="Arial" panose="020B0604020202020204" pitchFamily="34" charset="0"/>
              <a:buChar char="•"/>
            </a:pPr>
            <a:r>
              <a:rPr lang="en-GB" sz="1400" b="1">
                <a:solidFill>
                  <a:schemeClr val="bg1"/>
                </a:solidFill>
              </a:rPr>
              <a:t>New period for repairing obligations </a:t>
            </a:r>
            <a:r>
              <a:rPr lang="en-GB" sz="1400">
                <a:solidFill>
                  <a:schemeClr val="bg1"/>
                </a:solidFill>
              </a:rPr>
              <a:t>- Shared owners under the new model lease will have the benefit of a new 10-year repair warranty under which the landlords/housing associations are required to pay for essential repairs, up to an annual limit of £500 (any unused element can be carried over to the next year). Beyond that, the shared owner must pay the remainder. Under the earlier model lease, it was the shared owner’s responsibility to foot the entire bill.</a:t>
            </a:r>
          </a:p>
          <a:p>
            <a:pPr marL="285750" indent="-285750">
              <a:buFont typeface="Arial" panose="020B0604020202020204" pitchFamily="34" charset="0"/>
              <a:buChar char="•"/>
            </a:pPr>
            <a:endParaRPr lang="en-GB" sz="1400">
              <a:solidFill>
                <a:schemeClr val="bg1"/>
              </a:solidFill>
            </a:endParaRPr>
          </a:p>
          <a:p>
            <a:pPr marL="285750" indent="-285750">
              <a:buFont typeface="Arial" panose="020B0604020202020204" pitchFamily="34" charset="0"/>
              <a:buChar char="•"/>
            </a:pPr>
            <a:r>
              <a:rPr lang="en-GB" sz="1400" b="1" i="0">
                <a:solidFill>
                  <a:schemeClr val="bg1"/>
                </a:solidFill>
                <a:effectLst/>
                <a:latin typeface="hero-new"/>
              </a:rPr>
              <a:t>Alienation, pre-emption and underletting – </a:t>
            </a:r>
            <a:r>
              <a:rPr lang="en-GB" sz="1400" b="0" i="0">
                <a:solidFill>
                  <a:schemeClr val="bg1"/>
                </a:solidFill>
                <a:effectLst/>
                <a:latin typeface="hero-new"/>
              </a:rPr>
              <a:t>Under the new model, the housing association/landlord has an exclusive right to market the property for four weeks only, rather than eight weeks under the earlier model. The valuation validity period has also been extended to 12 weeks prior to the date of exchange (this was previously 8 weeks).</a:t>
            </a:r>
            <a:endParaRPr lang="en-GB" sz="1400">
              <a:solidFill>
                <a:schemeClr val="bg1"/>
              </a:solidFill>
            </a:endParaRPr>
          </a:p>
          <a:p>
            <a:pPr marL="285750" indent="-285750">
              <a:buFont typeface="Arial" panose="020B0604020202020204" pitchFamily="34" charset="0"/>
              <a:buChar char="•"/>
            </a:pPr>
            <a:endParaRPr lang="en-GB">
              <a:solidFill>
                <a:schemeClr val="bg1"/>
              </a:solidFill>
            </a:endParaRPr>
          </a:p>
        </p:txBody>
      </p:sp>
    </p:spTree>
    <p:extLst>
      <p:ext uri="{BB962C8B-B14F-4D97-AF65-F5344CB8AC3E}">
        <p14:creationId xmlns:p14="http://schemas.microsoft.com/office/powerpoint/2010/main" val="24946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5000"/>
          </a:blip>
          <a:srcRect/>
          <a:stretch>
            <a:fillRect/>
          </a:stretch>
        </p:blipFill>
        <p:spPr>
          <a:xfrm>
            <a:off x="0" y="0"/>
            <a:ext cx="12192000" cy="6858000"/>
          </a:xfrm>
          <a:prstGeom prst="rect">
            <a:avLst/>
          </a:prstGeom>
          <a:solidFill>
            <a:srgbClr val="FFFFFF"/>
          </a:solidFill>
          <a:ln>
            <a:solidFill>
              <a:srgbClr val="293483"/>
            </a:solidFill>
          </a:ln>
        </p:spPr>
      </p:pic>
      <p:sp>
        <p:nvSpPr>
          <p:cNvPr id="3" name="Title 2">
            <a:extLst>
              <a:ext uri="{FF2B5EF4-FFF2-40B4-BE49-F238E27FC236}">
                <a16:creationId xmlns:a16="http://schemas.microsoft.com/office/drawing/2014/main" id="{9A44F7BC-341F-931F-F4F3-D0DDECC012E3}"/>
              </a:ext>
            </a:extLst>
          </p:cNvPr>
          <p:cNvSpPr>
            <a:spLocks noGrp="1"/>
          </p:cNvSpPr>
          <p:nvPr>
            <p:ph type="ctrTitle"/>
          </p:nvPr>
        </p:nvSpPr>
        <p:spPr>
          <a:xfrm>
            <a:off x="685800" y="1065213"/>
            <a:ext cx="10764520" cy="735013"/>
          </a:xfrm>
        </p:spPr>
        <p:txBody>
          <a:bodyPr>
            <a:normAutofit/>
          </a:bodyPr>
          <a:lstStyle/>
          <a:p>
            <a:r>
              <a:rPr lang="en-GB" sz="3600">
                <a:solidFill>
                  <a:srgbClr val="FFB2C1"/>
                </a:solidFill>
                <a:latin typeface="+mn-lt"/>
              </a:rPr>
              <a:t>Future Intermediate Discussions 2024-25</a:t>
            </a:r>
          </a:p>
        </p:txBody>
      </p:sp>
      <p:sp>
        <p:nvSpPr>
          <p:cNvPr id="4" name="Subtitle 3">
            <a:extLst>
              <a:ext uri="{FF2B5EF4-FFF2-40B4-BE49-F238E27FC236}">
                <a16:creationId xmlns:a16="http://schemas.microsoft.com/office/drawing/2014/main" id="{21D5515F-530D-F1ED-2EB8-E50DADFAA9EF}"/>
              </a:ext>
            </a:extLst>
          </p:cNvPr>
          <p:cNvSpPr>
            <a:spLocks noGrp="1"/>
          </p:cNvSpPr>
          <p:nvPr>
            <p:ph type="subTitle" idx="1"/>
          </p:nvPr>
        </p:nvSpPr>
        <p:spPr>
          <a:xfrm>
            <a:off x="685800" y="1943100"/>
            <a:ext cx="10764520" cy="4325620"/>
          </a:xfrm>
        </p:spPr>
        <p:txBody>
          <a:bodyPr>
            <a:normAutofit fontScale="92500" lnSpcReduction="10000"/>
          </a:bodyPr>
          <a:lstStyle/>
          <a:p>
            <a:pPr marL="342900" indent="-342900" algn="l">
              <a:buFontTx/>
              <a:buChar char="-"/>
            </a:pPr>
            <a:r>
              <a:rPr lang="en-GB" sz="2300" dirty="0">
                <a:solidFill>
                  <a:schemeClr val="bg1"/>
                </a:solidFill>
                <a:latin typeface="MuseoSansCyrl-700" panose="020B0604020202020204"/>
              </a:rPr>
              <a:t>No changes to the intermediate offer for Phases 3 &amp; 4</a:t>
            </a:r>
          </a:p>
          <a:p>
            <a:pPr marL="342900" indent="-342900" algn="l">
              <a:buFontTx/>
              <a:buChar char="-"/>
            </a:pPr>
            <a:r>
              <a:rPr lang="en-GB" sz="2300" dirty="0">
                <a:solidFill>
                  <a:schemeClr val="bg1"/>
                </a:solidFill>
                <a:latin typeface="MuseoSansCyrl-700" panose="020B0604020202020204"/>
              </a:rPr>
              <a:t>Hackney’s future plans:</a:t>
            </a:r>
          </a:p>
          <a:p>
            <a:pPr marL="571500" lvl="1" indent="-342900" algn="l">
              <a:buFontTx/>
              <a:buChar char="-"/>
            </a:pPr>
            <a:r>
              <a:rPr lang="en-GB" sz="1900" dirty="0">
                <a:solidFill>
                  <a:schemeClr val="bg1"/>
                </a:solidFill>
                <a:latin typeface="MuseoSansCyrl-700" panose="020B0604020202020204"/>
              </a:rPr>
              <a:t>Hackney are in the process of setting up and Intermediate Housing Panel. </a:t>
            </a:r>
            <a:r>
              <a:rPr lang="en-GB" sz="1900" dirty="0">
                <a:solidFill>
                  <a:schemeClr val="bg1"/>
                </a:solidFill>
                <a:effectLst/>
                <a:latin typeface="Calibri" panose="020F0502020204030204" pitchFamily="34" charset="0"/>
                <a:ea typeface="Times New Roman" panose="02020603050405020304" pitchFamily="18" charset="0"/>
              </a:rPr>
              <a:t>This panel will investigate and map the need for intermediate housing in the borough and is to be jointly commissioned across Hackney, Islington and Camden. It was approved by Hackney’s internal PSG group consisting of members and will report directly to them. </a:t>
            </a:r>
          </a:p>
          <a:p>
            <a:pPr marL="571500" lvl="1" indent="-342900" algn="l">
              <a:buFontTx/>
              <a:buChar char="-"/>
            </a:pPr>
            <a:r>
              <a:rPr lang="en-GB" sz="1900" dirty="0">
                <a:solidFill>
                  <a:schemeClr val="bg1"/>
                </a:solidFill>
                <a:effectLst/>
                <a:latin typeface="Calibri" panose="020F0502020204030204" pitchFamily="34" charset="0"/>
                <a:ea typeface="Times New Roman" panose="02020603050405020304" pitchFamily="18" charset="0"/>
              </a:rPr>
              <a:t>The primary purpose of the Panel is to explore the potential role for intermediate housing in Hackney, Camden and Islington. All three councils have an excellent and widely recognised track record of delivery of new housing through their respective programmes over the last ten years. It will focus on the full range of intermediate housing options and assess and make recommendations based on housing need and economic conditions.</a:t>
            </a:r>
          </a:p>
          <a:p>
            <a:pPr marL="571500" lvl="1" indent="-342900" algn="l">
              <a:buFontTx/>
              <a:buChar char="-"/>
            </a:pPr>
            <a:r>
              <a:rPr lang="en-GB" sz="1900" dirty="0">
                <a:solidFill>
                  <a:schemeClr val="bg1"/>
                </a:solidFill>
                <a:latin typeface="MuseoSansCyrl-700" panose="020B0604020202020204"/>
              </a:rPr>
              <a:t>Currently in the process of appointing an independent Chair, </a:t>
            </a:r>
            <a:r>
              <a:rPr lang="en-GB" sz="1900" dirty="0">
                <a:solidFill>
                  <a:schemeClr val="bg1"/>
                </a:solidFill>
                <a:effectLst/>
                <a:latin typeface="Calibri" panose="020F0502020204030204" pitchFamily="34" charset="0"/>
                <a:ea typeface="Times New Roman" panose="02020603050405020304" pitchFamily="18" charset="0"/>
              </a:rPr>
              <a:t>following on from that an independent panel will be set up to review existing evidence, compare programmes and review available options as part of their analysis. Focus groups will also be set up to ensure that resident voices are heard.</a:t>
            </a:r>
            <a:br>
              <a:rPr lang="en-GB" sz="1800" dirty="0">
                <a:effectLst/>
                <a:latin typeface="Calibri" panose="020F0502020204030204" pitchFamily="34" charset="0"/>
                <a:ea typeface="Times New Roman" panose="02020603050405020304" pitchFamily="18" charset="0"/>
              </a:rPr>
            </a:br>
            <a:endParaRPr lang="en-GB" sz="2100" dirty="0">
              <a:solidFill>
                <a:schemeClr val="bg1"/>
              </a:solidFill>
              <a:latin typeface="MuseoSansCyrl-700" panose="020B0604020202020204"/>
            </a:endParaRPr>
          </a:p>
        </p:txBody>
      </p:sp>
    </p:spTree>
    <p:extLst>
      <p:ext uri="{BB962C8B-B14F-4D97-AF65-F5344CB8AC3E}">
        <p14:creationId xmlns:p14="http://schemas.microsoft.com/office/powerpoint/2010/main" val="74553799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otalTime>3130</TotalTime>
  <Words>2609</Words>
  <Application>Microsoft Office PowerPoint</Application>
  <PresentationFormat>Widescreen</PresentationFormat>
  <Paragraphs>445</Paragraphs>
  <Slides>23</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Calibri</vt:lpstr>
      <vt:lpstr>Calibri (MS) Bold</vt:lpstr>
      <vt:lpstr>hero-new</vt:lpstr>
      <vt:lpstr>MuseoSansCyrl-700</vt:lpstr>
      <vt:lpstr>proximaNova</vt:lpstr>
      <vt:lpstr>Segoe UI</vt:lpstr>
      <vt:lpstr>Tw Cen MT (Body)</vt:lpstr>
      <vt:lpstr>Wingdings</vt:lpstr>
      <vt:lpstr>1_Office Theme</vt:lpstr>
      <vt:lpstr>PowerPoint Presentation</vt:lpstr>
      <vt:lpstr>PowerPoint Presentation</vt:lpstr>
      <vt:lpstr>PowerPoint Presentation</vt:lpstr>
      <vt:lpstr>PowerPoint Presentation</vt:lpstr>
      <vt:lpstr>Hackney Living Rent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Intermediate Discussions 2024-25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Alkisti Paraskeva</dc:creator>
  <cp:lastModifiedBy>Mark Bowden</cp:lastModifiedBy>
  <cp:revision>20</cp:revision>
  <dcterms:created xsi:type="dcterms:W3CDTF">2023-07-26T15:10:08Z</dcterms:created>
  <dcterms:modified xsi:type="dcterms:W3CDTF">2024-01-25T14:44:10Z</dcterms:modified>
</cp:coreProperties>
</file>