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467" r:id="rId5"/>
    <p:sldId id="426" r:id="rId6"/>
    <p:sldId id="427" r:id="rId7"/>
    <p:sldId id="439" r:id="rId8"/>
    <p:sldId id="486" r:id="rId9"/>
    <p:sldId id="437" r:id="rId10"/>
    <p:sldId id="442" r:id="rId11"/>
    <p:sldId id="483" r:id="rId12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23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6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6C1343-7B1F-400B-BE89-AF4DCBF9C5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91627E-F952-4780-BBE2-66AA1FBEA9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3A6AAD-5F98-4C5F-8D15-54B1231B53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47465F-E626-41F2-BC9B-5A60735B3DF5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879857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D4B23D-69B6-4E30-B8C6-5795C8D00C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86C2A2-60C8-4A07-BAEA-65978735E3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B396A4F-7BAC-4884-8AF6-8A38B2469F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404020-FB93-41C5-92DE-529AA8B73FFC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76595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CF6474-E705-4C80-8AE2-B8452B6397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53A7B30-7F9A-4548-AAFE-B68209C686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B35944-8B78-4336-8F09-91B844F3FC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BF8FDD-DB00-463E-83EF-640318D7ACA3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99601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992948-97ED-4354-A60D-526C9A3318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0E8401-33F5-426A-AFAA-767A5AF850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C1F29D-62CD-4C5A-AB37-377BEB4A41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C4A612-BF58-422A-A4AA-49698A7AEC60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97968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E1CC162-3DB4-49FA-881E-341A3D284C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CFF3BF9-031C-4BF7-80FB-2F1FCE07E3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9F70A03-C396-45E6-8AD3-2404632000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CB10B2-0227-408E-9336-E032609FC18E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25468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058CF7D-8920-4FA7-8BFE-194534AB09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9CCE6DE-6811-4462-9EC7-615C4A8134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9BEE97A-3930-4634-A007-27DE6E53D5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81B780-6A80-45D5-95FE-A63E737240C2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989065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01BB192-34BC-42BC-B352-4700319CE9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524B5FE-6FC8-4DBF-A32B-40B9CF44A3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9E665EB-3985-4439-8B68-3EA569C5CD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7DBF67-FEDD-42D8-83BD-577EBADE3E2C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439247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AE359D-DA2A-485E-968E-26AD3E5D6A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056993-2690-4CA1-90B4-6E17E0402F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391B3-51DE-4D90-81D3-759256154F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518DF6-FD4C-4DA4-A8D4-1F7EB07580FC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150113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B882CB-C9DE-4F5E-B991-9879414D8C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BBCAC9-7CF5-4D01-B75A-6301A57331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E93502-325E-439C-A508-9120E7B342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A15307-695C-40CC-ACC1-2D63414B87B0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675951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48D1714-D26F-4546-BEF3-F2D9B7134B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B437F2-FD50-4741-8716-D5F0568263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84E824-F929-488D-9FBA-3198208FE6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DB339A-1048-4B93-A691-0385DFF505F6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143033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E781259-F1F6-463C-975D-B2F4DF0544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C9B666-E688-4017-A566-5B0FCDB415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8A0E8A-A658-4B24-B67C-BC5DA84085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EE4212-CFB0-420D-A3C1-C8792B4F1522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253686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40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3656B5A-38E1-4D7E-8AC4-15BC7866D9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0B8730B-AA5B-430A-B201-6C74EE5B76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6878AB4-EAFE-49AF-806F-0ADBF651E8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FF1B9B-B3F8-4D62-8544-F321D414D9E3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49373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C154502-5E3E-4B96-959C-7EDAD2383D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791391D-F29B-4EA6-AE78-7C043381BB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8F35F5E-A266-487B-8B05-56A41045F8A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C396B7-FD3F-4BEB-A8DF-781B5EDB5CB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C362E59-4A64-4CEA-AE3B-7162B38223A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B68958D-FCE3-4532-B5D8-C8A3C1C53049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66263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>
            <a:extLst>
              <a:ext uri="{FF2B5EF4-FFF2-40B4-BE49-F238E27FC236}">
                <a16:creationId xmlns:a16="http://schemas.microsoft.com/office/drawing/2014/main" id="{BBC6022B-BFB3-441F-B378-03AD3134C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4" b="3607"/>
          <a:stretch>
            <a:fillRect/>
          </a:stretch>
        </p:blipFill>
        <p:spPr bwMode="auto">
          <a:xfrm>
            <a:off x="1139825" y="12015"/>
            <a:ext cx="9906000" cy="588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Slide Number Placeholder 1">
            <a:extLst>
              <a:ext uri="{FF2B5EF4-FFF2-40B4-BE49-F238E27FC236}">
                <a16:creationId xmlns:a16="http://schemas.microsoft.com/office/drawing/2014/main" id="{010A3046-7CD3-472B-8FEC-5B128DCCA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7D976B-0924-4D99-8867-08D787E30D93}" type="slidenum"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100" name="Picture 1">
            <a:extLst>
              <a:ext uri="{FF2B5EF4-FFF2-40B4-BE49-F238E27FC236}">
                <a16:creationId xmlns:a16="http://schemas.microsoft.com/office/drawing/2014/main" id="{7D6DB78B-EC45-4DD0-88AA-9AC877187F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9" y="5884863"/>
            <a:ext cx="752475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12" descr="I:\Documents\01 - Logos, labels &amp; templates\Logos\WD-color.jpg">
            <a:extLst>
              <a:ext uri="{FF2B5EF4-FFF2-40B4-BE49-F238E27FC236}">
                <a16:creationId xmlns:a16="http://schemas.microsoft.com/office/drawing/2014/main" id="{B5E3CA23-59E3-4F51-BFD3-74EFEAE22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25" y="6092826"/>
            <a:ext cx="13096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17" descr="Berkeley master">
            <a:extLst>
              <a:ext uri="{FF2B5EF4-FFF2-40B4-BE49-F238E27FC236}">
                <a16:creationId xmlns:a16="http://schemas.microsoft.com/office/drawing/2014/main" id="{9605E1A2-79FC-48F3-8A47-A27D931B0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288" y="6142038"/>
            <a:ext cx="14398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1">
            <a:extLst>
              <a:ext uri="{FF2B5EF4-FFF2-40B4-BE49-F238E27FC236}">
                <a16:creationId xmlns:a16="http://schemas.microsoft.com/office/drawing/2014/main" id="{D5AF1CBD-1ABA-4869-8A52-4F0BED5B47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689" y="6245226"/>
            <a:ext cx="169227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2">
            <a:extLst>
              <a:ext uri="{FF2B5EF4-FFF2-40B4-BE49-F238E27FC236}">
                <a16:creationId xmlns:a16="http://schemas.microsoft.com/office/drawing/2014/main" id="{29B972C2-F468-4DC2-875D-A88AE3CA71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789" y="5884864"/>
            <a:ext cx="985837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10" descr="mage result for notting hill genesis logo">
            <a:extLst>
              <a:ext uri="{FF2B5EF4-FFF2-40B4-BE49-F238E27FC236}">
                <a16:creationId xmlns:a16="http://schemas.microsoft.com/office/drawing/2014/main" id="{1BC75300-A012-49AE-914F-E1352545F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351" y="6056313"/>
            <a:ext cx="80962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6" name="TextBox 11">
            <a:extLst>
              <a:ext uri="{FF2B5EF4-FFF2-40B4-BE49-F238E27FC236}">
                <a16:creationId xmlns:a16="http://schemas.microsoft.com/office/drawing/2014/main" id="{7BF7C55E-93AA-4D1C-BC0B-553FE2E56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028" y="1103314"/>
            <a:ext cx="323071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Woodberry Down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2000" b="1" dirty="0">
                <a:solidFill>
                  <a:srgbClr val="FFFFFF"/>
                </a:solidFill>
              </a:rPr>
              <a:t>WDCO Board </a:t>
            </a: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Meeting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600" b="1">
                <a:solidFill>
                  <a:srgbClr val="FFFFFF"/>
                </a:solidFill>
              </a:rPr>
              <a:t>October 2025</a:t>
            </a:r>
            <a:endParaRPr kumimoji="0" lang="en-GB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107" name="Picture 2">
            <a:extLst>
              <a:ext uri="{FF2B5EF4-FFF2-40B4-BE49-F238E27FC236}">
                <a16:creationId xmlns:a16="http://schemas.microsoft.com/office/drawing/2014/main" id="{F7472B6B-B280-4CE8-9563-C6BB63964D04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4" y="188914"/>
            <a:ext cx="19780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2B75D4B-2B36-475B-BDD5-F63B9A0CE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B2B9964-B096-4260-97A5-C02B05F40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92D51CE2-DE2F-4F39-83E2-F39D00D30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7075" y="6243474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A8BEC5-6965-45BE-9CA7-3F46F2965FEB}" type="slidenum"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873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25" name="Text Box 10">
            <a:extLst>
              <a:ext uri="{FF2B5EF4-FFF2-40B4-BE49-F238E27FC236}">
                <a16:creationId xmlns:a16="http://schemas.microsoft.com/office/drawing/2014/main" id="{CE10DF8F-AC29-49A7-989A-1D35D1EF7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7356" y="798394"/>
            <a:ext cx="4895850" cy="4508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722313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619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22313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CONTENTS</a:t>
            </a:r>
          </a:p>
          <a:p>
            <a:pPr marL="722313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722313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HEALTH &amp; SAFETY</a:t>
            </a:r>
          </a:p>
          <a:p>
            <a:pPr marL="722313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BUILD PROGRESS</a:t>
            </a:r>
          </a:p>
          <a:p>
            <a:pPr marL="722313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PROGRESS OF HOMES DELIVERED TO DATE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en-GB" altLang="en-U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FUTURE PLANNING UPDATE</a:t>
            </a:r>
          </a:p>
          <a:p>
            <a:pPr marL="379413" lvl="0" indent="0" fontAlgn="base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en-GB" altLang="en-U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   APPRENTICES &amp; LOCAL LABOUR</a:t>
            </a:r>
          </a:p>
          <a:p>
            <a:pPr marL="379413" lvl="0" indent="0" fontAlgn="base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en-GB" altLang="en-U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   SALES AND MARKETING</a:t>
            </a:r>
          </a:p>
          <a:p>
            <a:pPr marL="379413" lvl="0" indent="0" fontAlgn="base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en-GB" altLang="en-U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   COMMUNITY ENGAGEMENT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FontTx/>
              <a:buAutoNum type="arabicPeriod"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6195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6195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722313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3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126" name="Picture 12">
            <a:extLst>
              <a:ext uri="{FF2B5EF4-FFF2-40B4-BE49-F238E27FC236}">
                <a16:creationId xmlns:a16="http://schemas.microsoft.com/office/drawing/2014/main" id="{AA52E2C1-8E8E-410B-81FD-12DB3A4E5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47"/>
          <a:stretch>
            <a:fillRect/>
          </a:stretch>
        </p:blipFill>
        <p:spPr bwMode="auto">
          <a:xfrm>
            <a:off x="8847614" y="6111713"/>
            <a:ext cx="266382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7" name="Group 4">
            <a:extLst>
              <a:ext uri="{FF2B5EF4-FFF2-40B4-BE49-F238E27FC236}">
                <a16:creationId xmlns:a16="http://schemas.microsoft.com/office/drawing/2014/main" id="{CD4A5B46-AFFA-402F-8EEA-DC0ECBD50633}"/>
              </a:ext>
            </a:extLst>
          </p:cNvPr>
          <p:cNvGrpSpPr>
            <a:grpSpLocks/>
          </p:cNvGrpSpPr>
          <p:nvPr/>
        </p:nvGrpSpPr>
        <p:grpSpPr bwMode="auto">
          <a:xfrm>
            <a:off x="299103" y="411163"/>
            <a:ext cx="11639372" cy="279400"/>
            <a:chOff x="295" y="306"/>
            <a:chExt cx="5169" cy="176"/>
          </a:xfrm>
        </p:grpSpPr>
        <p:sp>
          <p:nvSpPr>
            <p:cNvPr id="13" name="Line 5">
              <a:extLst>
                <a:ext uri="{FF2B5EF4-FFF2-40B4-BE49-F238E27FC236}">
                  <a16:creationId xmlns:a16="http://schemas.microsoft.com/office/drawing/2014/main" id="{C219C9DE-7E88-4EAE-A487-3AF13ED794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6" y="482"/>
              <a:ext cx="5168" cy="0"/>
            </a:xfrm>
            <a:prstGeom prst="line">
              <a:avLst/>
            </a:prstGeom>
            <a:noFill/>
            <a:ln w="158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130" name="Text Box 7">
              <a:extLst>
                <a:ext uri="{FF2B5EF4-FFF2-40B4-BE49-F238E27FC236}">
                  <a16:creationId xmlns:a16="http://schemas.microsoft.com/office/drawing/2014/main" id="{B223F5C7-79BA-413D-ADC7-FA3701F3A0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306"/>
              <a:ext cx="3175" cy="1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7269" tIns="43635" rIns="87269" bIns="43635">
              <a:spAutoFit/>
            </a:bodyPr>
            <a:lstStyle>
              <a:lvl1pPr defTabSz="1220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20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20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20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20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1220788" rtl="0" eaLnBrk="1" fontAlgn="base" latinLnBrk="0" hangingPunct="1">
                <a:lnSpc>
                  <a:spcPct val="7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Berkeley Homes (North East London) Ltd</a:t>
              </a:r>
            </a:p>
          </p:txBody>
        </p:sp>
      </p:grpSp>
      <p:sp>
        <p:nvSpPr>
          <p:cNvPr id="5128" name="Text Box 10">
            <a:extLst>
              <a:ext uri="{FF2B5EF4-FFF2-40B4-BE49-F238E27FC236}">
                <a16:creationId xmlns:a16="http://schemas.microsoft.com/office/drawing/2014/main" id="{83870F1C-DFB0-42C2-B487-6A94558DB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8089" y="1800226"/>
            <a:ext cx="4968875" cy="56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722313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22313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</a:t>
            </a:r>
            <a:endParaRPr kumimoji="0" lang="en-GB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722313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3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26FC298-B705-4810-9185-28428C7BB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AED8C75-B358-4356-A547-45449676C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FD6B4AB3-8CA4-4A94-A12C-8695ADBB8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7075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E14553-D150-4112-B664-0AB29445E04D}" type="slidenum"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873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49" name="Text Box 10">
            <a:extLst>
              <a:ext uri="{FF2B5EF4-FFF2-40B4-BE49-F238E27FC236}">
                <a16:creationId xmlns:a16="http://schemas.microsoft.com/office/drawing/2014/main" id="{59AC6F42-4332-497A-8D32-F4BAFA9F5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103" y="773113"/>
            <a:ext cx="9440863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HEALTH &amp; SAFETY</a:t>
            </a: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lang="en-GB" altLang="en-US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altLang="en-U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 have been no incidents or injuries on the live Construction Site since the last WDCO Board Meeting.</a:t>
            </a:r>
          </a:p>
          <a:p>
            <a:endParaRPr lang="en-GB" altLang="en-US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endParaRPr lang="en-GB" altLang="en-US" sz="1600" dirty="0">
              <a:solidFill>
                <a:srgbClr val="000000"/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6150" name="Picture 12">
            <a:extLst>
              <a:ext uri="{FF2B5EF4-FFF2-40B4-BE49-F238E27FC236}">
                <a16:creationId xmlns:a16="http://schemas.microsoft.com/office/drawing/2014/main" id="{16D42E6C-AC3B-492E-875E-46504FF70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35"/>
          <a:stretch>
            <a:fillRect/>
          </a:stretch>
        </p:blipFill>
        <p:spPr bwMode="auto">
          <a:xfrm>
            <a:off x="8934925" y="6162676"/>
            <a:ext cx="273685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">
            <a:extLst>
              <a:ext uri="{FF2B5EF4-FFF2-40B4-BE49-F238E27FC236}">
                <a16:creationId xmlns:a16="http://schemas.microsoft.com/office/drawing/2014/main" id="{957683AE-5AAE-DD9F-EC96-E0A91CBF288D}"/>
              </a:ext>
            </a:extLst>
          </p:cNvPr>
          <p:cNvGrpSpPr>
            <a:grpSpLocks/>
          </p:cNvGrpSpPr>
          <p:nvPr/>
        </p:nvGrpSpPr>
        <p:grpSpPr bwMode="auto">
          <a:xfrm>
            <a:off x="299103" y="411163"/>
            <a:ext cx="11639372" cy="279400"/>
            <a:chOff x="295" y="306"/>
            <a:chExt cx="5169" cy="176"/>
          </a:xfrm>
        </p:grpSpPr>
        <p:sp>
          <p:nvSpPr>
            <p:cNvPr id="3" name="Line 5">
              <a:extLst>
                <a:ext uri="{FF2B5EF4-FFF2-40B4-BE49-F238E27FC236}">
                  <a16:creationId xmlns:a16="http://schemas.microsoft.com/office/drawing/2014/main" id="{EF167C42-E99F-F08E-7A97-0788E7A44D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6" y="482"/>
              <a:ext cx="5168" cy="0"/>
            </a:xfrm>
            <a:prstGeom prst="line">
              <a:avLst/>
            </a:prstGeom>
            <a:noFill/>
            <a:ln w="158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" name="Text Box 7">
              <a:extLst>
                <a:ext uri="{FF2B5EF4-FFF2-40B4-BE49-F238E27FC236}">
                  <a16:creationId xmlns:a16="http://schemas.microsoft.com/office/drawing/2014/main" id="{76C225B3-5B71-0B14-CBF5-DDBC2CAE9F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306"/>
              <a:ext cx="3175" cy="1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7269" tIns="43635" rIns="87269" bIns="43635">
              <a:spAutoFit/>
            </a:bodyPr>
            <a:lstStyle>
              <a:lvl1pPr defTabSz="1220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20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20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20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20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1220788" rtl="0" eaLnBrk="1" fontAlgn="base" latinLnBrk="0" hangingPunct="1">
                <a:lnSpc>
                  <a:spcPct val="7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Berkeley Homes (North East London) Ltd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B9DB39F-1D93-4B18-BD8D-54EEC2778C1E}"/>
              </a:ext>
            </a:extLst>
          </p:cNvPr>
          <p:cNvSpPr txBox="1"/>
          <p:nvPr/>
        </p:nvSpPr>
        <p:spPr>
          <a:xfrm>
            <a:off x="299103" y="1758156"/>
            <a:ext cx="9203635" cy="390876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2"/>
              <a:defRPr/>
            </a:pPr>
            <a:r>
              <a:rPr lang="en-GB" altLang="en-US" sz="2000" b="1" u="sng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BUILD PROGRESS</a:t>
            </a:r>
            <a:endParaRPr lang="en-GB" alt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u="sng" dirty="0">
                <a:solidFill>
                  <a:srgbClr val="000000"/>
                </a:solidFill>
                <a:latin typeface="Calibri" panose="020F0502020204030204" pitchFamily="34" charset="0"/>
              </a:rPr>
              <a:t>Phase 3</a:t>
            </a:r>
            <a:endParaRPr kumimoji="0" lang="en-GB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Phase 3 will be practically complete by the end of October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Phase 3 project office will remain in operation throughout the construction of Phase 4, with the potential for continued use during Phase 5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GB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Phase 4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Decision Notice issued on 18th July 2024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Vacant Possession achieved 11th September 2025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Demolition due to commence December 2025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Permanent works due to commence Summer 2026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GB" sz="16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EE07D07B-B2D2-4563-A64A-282FCF2CF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D3135DD9-EE98-48E6-937B-2EEAC6600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341" name="Text Box 54">
            <a:extLst>
              <a:ext uri="{FF2B5EF4-FFF2-40B4-BE49-F238E27FC236}">
                <a16:creationId xmlns:a16="http://schemas.microsoft.com/office/drawing/2014/main" id="{276864F5-0B65-4AF1-A62E-0541D28F7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315" y="844721"/>
            <a:ext cx="9440862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3.	</a:t>
            </a:r>
            <a:r>
              <a:rPr kumimoji="0" lang="en-GB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PROGRESS OF HOMES DELIVERED (including 268 Green Lanes)</a:t>
            </a:r>
          </a:p>
          <a:p>
            <a:pPr marL="457200" marR="0" lvl="0" indent="-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kerSignet BT" pitchFamily="34" charset="0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C7833C1-21EB-7EA6-8AA5-0E7CF11914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516617"/>
              </p:ext>
            </p:extLst>
          </p:nvPr>
        </p:nvGraphicFramePr>
        <p:xfrm>
          <a:off x="435836" y="1489245"/>
          <a:ext cx="11502640" cy="18997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493">
                  <a:extLst>
                    <a:ext uri="{9D8B030D-6E8A-4147-A177-3AD203B41FA5}">
                      <a16:colId xmlns:a16="http://schemas.microsoft.com/office/drawing/2014/main" val="1993474241"/>
                    </a:ext>
                  </a:extLst>
                </a:gridCol>
                <a:gridCol w="1862983">
                  <a:extLst>
                    <a:ext uri="{9D8B030D-6E8A-4147-A177-3AD203B41FA5}">
                      <a16:colId xmlns:a16="http://schemas.microsoft.com/office/drawing/2014/main" val="2912775063"/>
                    </a:ext>
                  </a:extLst>
                </a:gridCol>
                <a:gridCol w="2068082">
                  <a:extLst>
                    <a:ext uri="{9D8B030D-6E8A-4147-A177-3AD203B41FA5}">
                      <a16:colId xmlns:a16="http://schemas.microsoft.com/office/drawing/2014/main" val="2959976001"/>
                    </a:ext>
                  </a:extLst>
                </a:gridCol>
                <a:gridCol w="2006554">
                  <a:extLst>
                    <a:ext uri="{9D8B030D-6E8A-4147-A177-3AD203B41FA5}">
                      <a16:colId xmlns:a16="http://schemas.microsoft.com/office/drawing/2014/main" val="2793911581"/>
                    </a:ext>
                  </a:extLst>
                </a:gridCol>
                <a:gridCol w="2300528">
                  <a:extLst>
                    <a:ext uri="{9D8B030D-6E8A-4147-A177-3AD203B41FA5}">
                      <a16:colId xmlns:a16="http://schemas.microsoft.com/office/drawing/2014/main" val="3742250964"/>
                    </a:ext>
                  </a:extLst>
                </a:gridCol>
              </a:tblGrid>
              <a:tr h="332505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Market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Social Rented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Intermediate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Total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509267"/>
                  </a:ext>
                </a:extLst>
              </a:tr>
              <a:tr h="332505">
                <a:tc>
                  <a:txBody>
                    <a:bodyPr/>
                    <a:lstStyle/>
                    <a:p>
                      <a:r>
                        <a:rPr lang="en-GB" dirty="0"/>
                        <a:t>Homes Completed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1771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2901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1581695"/>
                  </a:ext>
                </a:extLst>
              </a:tr>
              <a:tr h="332505">
                <a:tc>
                  <a:txBody>
                    <a:bodyPr/>
                    <a:lstStyle/>
                    <a:p>
                      <a:r>
                        <a:rPr lang="en-GB" dirty="0"/>
                        <a:t>Homes in Build (P4)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9899840"/>
                  </a:ext>
                </a:extLst>
              </a:tr>
              <a:tr h="436683">
                <a:tc>
                  <a:txBody>
                    <a:bodyPr/>
                    <a:lstStyle/>
                    <a:p>
                      <a:r>
                        <a:rPr lang="en-GB" dirty="0"/>
                        <a:t>Homes Permitted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1762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3083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2189570"/>
                  </a:ext>
                </a:extLst>
              </a:tr>
              <a:tr h="332505">
                <a:tc>
                  <a:txBody>
                    <a:bodyPr/>
                    <a:lstStyle/>
                    <a:p>
                      <a:r>
                        <a:rPr lang="en-GB" b="1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3,822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1,311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1,362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6,495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55086"/>
                  </a:ext>
                </a:extLst>
              </a:tr>
            </a:tbl>
          </a:graphicData>
        </a:graphic>
      </p:graphicFrame>
      <p:grpSp>
        <p:nvGrpSpPr>
          <p:cNvPr id="3" name="Group 4">
            <a:extLst>
              <a:ext uri="{FF2B5EF4-FFF2-40B4-BE49-F238E27FC236}">
                <a16:creationId xmlns:a16="http://schemas.microsoft.com/office/drawing/2014/main" id="{05069BB5-6630-F1F4-0199-7756CD676F51}"/>
              </a:ext>
            </a:extLst>
          </p:cNvPr>
          <p:cNvGrpSpPr>
            <a:grpSpLocks/>
          </p:cNvGrpSpPr>
          <p:nvPr/>
        </p:nvGrpSpPr>
        <p:grpSpPr bwMode="auto">
          <a:xfrm>
            <a:off x="299103" y="411163"/>
            <a:ext cx="11639372" cy="279400"/>
            <a:chOff x="295" y="306"/>
            <a:chExt cx="5169" cy="176"/>
          </a:xfrm>
        </p:grpSpPr>
        <p:sp>
          <p:nvSpPr>
            <p:cNvPr id="4" name="Line 5">
              <a:extLst>
                <a:ext uri="{FF2B5EF4-FFF2-40B4-BE49-F238E27FC236}">
                  <a16:creationId xmlns:a16="http://schemas.microsoft.com/office/drawing/2014/main" id="{69090294-AA64-BBB6-4922-11B153D3DD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6" y="482"/>
              <a:ext cx="5168" cy="0"/>
            </a:xfrm>
            <a:prstGeom prst="line">
              <a:avLst/>
            </a:prstGeom>
            <a:noFill/>
            <a:ln w="158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" name="Text Box 7">
              <a:extLst>
                <a:ext uri="{FF2B5EF4-FFF2-40B4-BE49-F238E27FC236}">
                  <a16:creationId xmlns:a16="http://schemas.microsoft.com/office/drawing/2014/main" id="{48481DB7-6861-CE25-ABE1-D89E4DEE91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306"/>
              <a:ext cx="3175" cy="1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7269" tIns="43635" rIns="87269" bIns="43635">
              <a:spAutoFit/>
            </a:bodyPr>
            <a:lstStyle>
              <a:lvl1pPr defTabSz="1220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20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20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20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20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1220788" rtl="0" eaLnBrk="1" fontAlgn="base" latinLnBrk="0" hangingPunct="1">
                <a:lnSpc>
                  <a:spcPct val="7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Berkeley Homes (North East London) Ltd</a:t>
              </a:r>
            </a:p>
          </p:txBody>
        </p:sp>
      </p:grpSp>
      <p:sp>
        <p:nvSpPr>
          <p:cNvPr id="6" name="Rectangle 4">
            <a:extLst>
              <a:ext uri="{FF2B5EF4-FFF2-40B4-BE49-F238E27FC236}">
                <a16:creationId xmlns:a16="http://schemas.microsoft.com/office/drawing/2014/main" id="{88C6BC6F-41F6-76DF-992D-1AB6045CD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7075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E14553-D150-4112-B664-0AB29445E04D}" type="slidenum"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873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id="{EDB77E48-D7C8-216C-A67D-4BC66A977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35"/>
          <a:stretch>
            <a:fillRect/>
          </a:stretch>
        </p:blipFill>
        <p:spPr bwMode="auto">
          <a:xfrm>
            <a:off x="8934925" y="6162676"/>
            <a:ext cx="273685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>
            <a:extLst>
              <a:ext uri="{FF2B5EF4-FFF2-40B4-BE49-F238E27FC236}">
                <a16:creationId xmlns:a16="http://schemas.microsoft.com/office/drawing/2014/main" id="{6B96556D-A989-4378-8C2B-8F51BB690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364" name="Text Box 10">
            <a:extLst>
              <a:ext uri="{FF2B5EF4-FFF2-40B4-BE49-F238E27FC236}">
                <a16:creationId xmlns:a16="http://schemas.microsoft.com/office/drawing/2014/main" id="{23F5E551-AA26-4EA0-B5A3-8DF482F4A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103" y="823281"/>
            <a:ext cx="9440863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4. 	</a:t>
            </a:r>
            <a:r>
              <a:rPr kumimoji="0" lang="en-GB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FUTURE PLANNING UPDATE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6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kerSignet BT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365" name="Text Box 11">
            <a:extLst>
              <a:ext uri="{FF2B5EF4-FFF2-40B4-BE49-F238E27FC236}">
                <a16:creationId xmlns:a16="http://schemas.microsoft.com/office/drawing/2014/main" id="{536B5B38-DF1D-4C91-B474-D8F5F8219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3838" y="2133600"/>
            <a:ext cx="1841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465" name="Text Box 12">
            <a:extLst>
              <a:ext uri="{FF2B5EF4-FFF2-40B4-BE49-F238E27FC236}">
                <a16:creationId xmlns:a16="http://schemas.microsoft.com/office/drawing/2014/main" id="{9C6ECB5D-D8A4-4337-B270-C4E48B08A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103" y="1230593"/>
            <a:ext cx="11468456" cy="301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GB" sz="1800" u="sng" dirty="0"/>
              <a:t>Masterplan</a:t>
            </a:r>
          </a:p>
          <a:p>
            <a:pPr marL="285750" indent="-285750"/>
            <a:r>
              <a:rPr lang="en-GB" sz="1800" dirty="0"/>
              <a:t>The Masterplan received a resolution to grant at Planning Committee on the 3</a:t>
            </a:r>
            <a:r>
              <a:rPr lang="en-GB" sz="1800" baseline="30000" dirty="0"/>
              <a:t>rd</a:t>
            </a:r>
            <a:r>
              <a:rPr lang="en-GB" sz="1800" dirty="0"/>
              <a:t> September. </a:t>
            </a:r>
          </a:p>
          <a:p>
            <a:pPr marL="285750" indent="-285750"/>
            <a:endParaRPr lang="en-GB" sz="1800" dirty="0"/>
          </a:p>
          <a:p>
            <a:pPr>
              <a:buNone/>
            </a:pPr>
            <a:r>
              <a:rPr lang="en-GB" sz="1800" u="sng" dirty="0"/>
              <a:t>Phase 5</a:t>
            </a:r>
          </a:p>
          <a:p>
            <a:pPr marL="285750" indent="-285750"/>
            <a:r>
              <a:rPr lang="en-GB" sz="1800" dirty="0"/>
              <a:t>Design Committee workshops will commence shortly and the outcomes of these meetings will be periodically reported back to WDCO Board by the BH Team.</a:t>
            </a:r>
          </a:p>
          <a:p>
            <a:pPr marL="285750" indent="-285750"/>
            <a:endParaRPr lang="en-GB" sz="1400" dirty="0"/>
          </a:p>
          <a:p>
            <a:pPr>
              <a:buNone/>
            </a:pPr>
            <a:endParaRPr lang="en-GB" sz="1400" dirty="0"/>
          </a:p>
          <a:p>
            <a:pPr marL="285750" indent="-285750"/>
            <a:endParaRPr lang="en-GB" sz="1400" dirty="0"/>
          </a:p>
          <a:p>
            <a:pPr marL="285750" indent="-285750"/>
            <a:endParaRPr lang="en-GB" sz="1400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AC61C022-C463-CFE9-1F15-5E08DB2A25BC}"/>
              </a:ext>
            </a:extLst>
          </p:cNvPr>
          <p:cNvGrpSpPr>
            <a:grpSpLocks/>
          </p:cNvGrpSpPr>
          <p:nvPr/>
        </p:nvGrpSpPr>
        <p:grpSpPr bwMode="auto">
          <a:xfrm>
            <a:off x="299103" y="411163"/>
            <a:ext cx="11639372" cy="279400"/>
            <a:chOff x="295" y="306"/>
            <a:chExt cx="5169" cy="176"/>
          </a:xfrm>
        </p:grpSpPr>
        <p:sp>
          <p:nvSpPr>
            <p:cNvPr id="3" name="Line 5">
              <a:extLst>
                <a:ext uri="{FF2B5EF4-FFF2-40B4-BE49-F238E27FC236}">
                  <a16:creationId xmlns:a16="http://schemas.microsoft.com/office/drawing/2014/main" id="{032CD8D1-AB47-A810-396D-2FF78CA72F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6" y="482"/>
              <a:ext cx="5168" cy="0"/>
            </a:xfrm>
            <a:prstGeom prst="line">
              <a:avLst/>
            </a:prstGeom>
            <a:noFill/>
            <a:ln w="158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" name="Text Box 7">
              <a:extLst>
                <a:ext uri="{FF2B5EF4-FFF2-40B4-BE49-F238E27FC236}">
                  <a16:creationId xmlns:a16="http://schemas.microsoft.com/office/drawing/2014/main" id="{A7A28BC6-2A5B-35A3-AB2A-625477237E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306"/>
              <a:ext cx="3175" cy="1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7269" tIns="43635" rIns="87269" bIns="43635">
              <a:spAutoFit/>
            </a:bodyPr>
            <a:lstStyle>
              <a:lvl1pPr defTabSz="1220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20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20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20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20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1220788" rtl="0" eaLnBrk="1" fontAlgn="base" latinLnBrk="0" hangingPunct="1">
                <a:lnSpc>
                  <a:spcPct val="7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Berkeley Homes (North East London) Ltd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C31AA8D-AC2E-3D59-A8D2-7F1D4DDBC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7075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E14553-D150-4112-B664-0AB29445E04D}" type="slidenum"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873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9209447B-C562-4C8D-BCE9-519938891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35"/>
          <a:stretch>
            <a:fillRect/>
          </a:stretch>
        </p:blipFill>
        <p:spPr bwMode="auto">
          <a:xfrm>
            <a:off x="8934925" y="6162676"/>
            <a:ext cx="273685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789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F2C49F2-4C59-481F-8F3D-ECD0C9E72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BCB931EF-8CC1-4059-B875-CF7B93115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103" y="793863"/>
            <a:ext cx="9147175" cy="34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/>
              </a:rPr>
              <a:t>5.    </a:t>
            </a:r>
            <a:r>
              <a:rPr kumimoji="0" lang="en-GB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/>
              </a:rPr>
              <a:t>APPRENTICES &amp; LOCAL LABOUR </a:t>
            </a:r>
          </a:p>
          <a:p>
            <a:pPr marL="285750" indent="-285750"/>
            <a:r>
              <a:rPr lang="en-GB" sz="1600" dirty="0"/>
              <a:t>We have 5no Apprentices and Graduates working on our Woodberry Down Project. </a:t>
            </a:r>
          </a:p>
          <a:p>
            <a:pPr marL="285750" indent="-285750"/>
            <a:r>
              <a:rPr lang="en-GB" sz="1600" dirty="0"/>
              <a:t>These are broken down as follows:</a:t>
            </a:r>
          </a:p>
          <a:p>
            <a:pPr lvl="1"/>
            <a:r>
              <a:rPr lang="en-GB" sz="1600" dirty="0"/>
              <a:t>Reach Apprentices (Berkeley Homes direct)  -  2</a:t>
            </a:r>
          </a:p>
          <a:p>
            <a:pPr lvl="1"/>
            <a:r>
              <a:rPr lang="en-GB" sz="1600" dirty="0"/>
              <a:t>Berkeley Homes Graduates - 3</a:t>
            </a:r>
          </a:p>
          <a:p>
            <a:pPr lvl="1"/>
            <a:r>
              <a:rPr lang="en-GB" sz="1600" dirty="0"/>
              <a:t>Supply Chain Contractor Apprentices -  0</a:t>
            </a:r>
          </a:p>
          <a:p>
            <a:pPr marL="457200" lvl="1" indent="0">
              <a:buNone/>
            </a:pPr>
            <a:endParaRPr lang="en-GB" sz="1600" dirty="0"/>
          </a:p>
          <a:p>
            <a:pPr marL="285750" indent="-285750"/>
            <a:r>
              <a:rPr lang="en-GB" sz="1600" dirty="0"/>
              <a:t>The local labour levels for September 2025 were: </a:t>
            </a:r>
          </a:p>
          <a:p>
            <a:pPr lvl="1"/>
            <a:r>
              <a:rPr lang="en-GB" sz="1600" dirty="0"/>
              <a:t>23.5% which equates to 9 persons out of 38.2 operatives.</a:t>
            </a:r>
          </a:p>
          <a:p>
            <a:pPr marL="285750" indent="-285750"/>
            <a:endParaRPr lang="en-GB" sz="1600" dirty="0">
              <a:highlight>
                <a:srgbClr val="FFFF00"/>
              </a:highlight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A456A6CB-5E1E-34BE-33EA-128196D0BB01}"/>
              </a:ext>
            </a:extLst>
          </p:cNvPr>
          <p:cNvGrpSpPr>
            <a:grpSpLocks/>
          </p:cNvGrpSpPr>
          <p:nvPr/>
        </p:nvGrpSpPr>
        <p:grpSpPr bwMode="auto">
          <a:xfrm>
            <a:off x="299103" y="411163"/>
            <a:ext cx="11639372" cy="279400"/>
            <a:chOff x="295" y="306"/>
            <a:chExt cx="5169" cy="176"/>
          </a:xfrm>
        </p:grpSpPr>
        <p:sp>
          <p:nvSpPr>
            <p:cNvPr id="3" name="Line 5">
              <a:extLst>
                <a:ext uri="{FF2B5EF4-FFF2-40B4-BE49-F238E27FC236}">
                  <a16:creationId xmlns:a16="http://schemas.microsoft.com/office/drawing/2014/main" id="{AA52AF20-41BF-CF34-4CBE-7B7A148292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6" y="482"/>
              <a:ext cx="5168" cy="0"/>
            </a:xfrm>
            <a:prstGeom prst="line">
              <a:avLst/>
            </a:prstGeom>
            <a:noFill/>
            <a:ln w="158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" name="Text Box 7">
              <a:extLst>
                <a:ext uri="{FF2B5EF4-FFF2-40B4-BE49-F238E27FC236}">
                  <a16:creationId xmlns:a16="http://schemas.microsoft.com/office/drawing/2014/main" id="{191D85BC-DDA3-8890-4D5C-3BDBDCAE93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306"/>
              <a:ext cx="3175" cy="1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7269" tIns="43635" rIns="87269" bIns="43635">
              <a:spAutoFit/>
            </a:bodyPr>
            <a:lstStyle>
              <a:lvl1pPr defTabSz="1220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20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20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20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20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1220788" rtl="0" eaLnBrk="1" fontAlgn="base" latinLnBrk="0" hangingPunct="1">
                <a:lnSpc>
                  <a:spcPct val="7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Berkeley Homes (North East London) Ltd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83CFF3D1-03E5-AC91-A756-BD13AF88F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7075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E14553-D150-4112-B664-0AB29445E04D}" type="slidenum"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873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E959805E-58B5-CFEA-C1B4-F7A163CEF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35"/>
          <a:stretch>
            <a:fillRect/>
          </a:stretch>
        </p:blipFill>
        <p:spPr bwMode="auto">
          <a:xfrm>
            <a:off x="8934925" y="6162676"/>
            <a:ext cx="273685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19E7E23B-410B-4B5A-A2F5-512C5A5D9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20B40411-2D83-4D84-95BD-5146664774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437" name="Text Box 10">
            <a:extLst>
              <a:ext uri="{FF2B5EF4-FFF2-40B4-BE49-F238E27FC236}">
                <a16:creationId xmlns:a16="http://schemas.microsoft.com/office/drawing/2014/main" id="{0E898708-7068-47B5-9DFE-ED150CE3E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103" y="783492"/>
            <a:ext cx="9440863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6.      </a:t>
            </a:r>
            <a:r>
              <a:rPr kumimoji="0" lang="en-GB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SALES &amp; MARKETING 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6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kerSignet BT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440" name="Text Box 11">
            <a:extLst>
              <a:ext uri="{FF2B5EF4-FFF2-40B4-BE49-F238E27FC236}">
                <a16:creationId xmlns:a16="http://schemas.microsoft.com/office/drawing/2014/main" id="{6ECD58E1-605B-4771-BD8B-D06EDF6E9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103" y="1291492"/>
            <a:ext cx="7155322" cy="269612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GB" sz="180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+mn-cs"/>
              </a:rPr>
              <a:t>Phase 3 </a:t>
            </a:r>
          </a:p>
          <a:p>
            <a:pPr lvl="0"/>
            <a:r>
              <a:rPr lang="en-GB" sz="1800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</a:rPr>
              <a:t>49 of 49 sold in Emerald Quarter (Sold Out)</a:t>
            </a:r>
          </a:p>
          <a:p>
            <a:pPr lvl="0"/>
            <a:r>
              <a:rPr lang="en-GB" sz="1800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</a:rPr>
              <a:t>66 of 66 sold in Hawker House (Sold Out)</a:t>
            </a:r>
          </a:p>
          <a:p>
            <a:r>
              <a:rPr lang="en-GB" sz="1800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</a:rPr>
              <a:t>68 of 68 sold in Darter Apartments (Sold Out)</a:t>
            </a:r>
          </a:p>
          <a:p>
            <a:pPr lvl="0"/>
            <a:r>
              <a:rPr lang="en-GB" sz="1800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</a:rPr>
              <a:t>48 of 50 sold in Amber Apartments</a:t>
            </a:r>
          </a:p>
          <a:p>
            <a:pPr lvl="0"/>
            <a:r>
              <a:rPr lang="en-GB" sz="1800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</a:rPr>
              <a:t>78 of 108 sold in Emperor Point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A3623CA8-F29B-D3EF-716B-FB48851E6302}"/>
              </a:ext>
            </a:extLst>
          </p:cNvPr>
          <p:cNvGrpSpPr>
            <a:grpSpLocks/>
          </p:cNvGrpSpPr>
          <p:nvPr/>
        </p:nvGrpSpPr>
        <p:grpSpPr bwMode="auto">
          <a:xfrm>
            <a:off x="299103" y="411163"/>
            <a:ext cx="11639372" cy="279400"/>
            <a:chOff x="295" y="306"/>
            <a:chExt cx="5169" cy="176"/>
          </a:xfrm>
        </p:grpSpPr>
        <p:sp>
          <p:nvSpPr>
            <p:cNvPr id="3" name="Line 5">
              <a:extLst>
                <a:ext uri="{FF2B5EF4-FFF2-40B4-BE49-F238E27FC236}">
                  <a16:creationId xmlns:a16="http://schemas.microsoft.com/office/drawing/2014/main" id="{5C8BF5F1-66B4-4F02-8984-89B58CC87C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6" y="482"/>
              <a:ext cx="5168" cy="0"/>
            </a:xfrm>
            <a:prstGeom prst="line">
              <a:avLst/>
            </a:prstGeom>
            <a:noFill/>
            <a:ln w="158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" name="Text Box 7">
              <a:extLst>
                <a:ext uri="{FF2B5EF4-FFF2-40B4-BE49-F238E27FC236}">
                  <a16:creationId xmlns:a16="http://schemas.microsoft.com/office/drawing/2014/main" id="{B520D380-0E5B-753D-3AED-3FD55B7348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306"/>
              <a:ext cx="3175" cy="1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7269" tIns="43635" rIns="87269" bIns="43635">
              <a:spAutoFit/>
            </a:bodyPr>
            <a:lstStyle>
              <a:lvl1pPr defTabSz="1220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20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20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20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20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1220788" rtl="0" eaLnBrk="1" fontAlgn="base" latinLnBrk="0" hangingPunct="1">
                <a:lnSpc>
                  <a:spcPct val="7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Berkeley Homes (North East London) Ltd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689D7BF-25F7-0E04-855B-77CA356308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7075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E14553-D150-4112-B664-0AB29445E04D}" type="slidenum"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873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F8BBF7CE-02D3-6C11-8F02-BB631A7D2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35"/>
          <a:stretch>
            <a:fillRect/>
          </a:stretch>
        </p:blipFill>
        <p:spPr bwMode="auto">
          <a:xfrm>
            <a:off x="8934925" y="6162676"/>
            <a:ext cx="273685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973CADCE-0CD0-43C7-AECD-55A7865EF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6690747D-8A65-466E-BB15-C749F83DE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616" y="6180176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461" name="Text Box 10">
            <a:extLst>
              <a:ext uri="{FF2B5EF4-FFF2-40B4-BE49-F238E27FC236}">
                <a16:creationId xmlns:a16="http://schemas.microsoft.com/office/drawing/2014/main" id="{8F83D036-2D51-41D9-B305-15BAC4A12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103" y="807613"/>
            <a:ext cx="9440863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     </a:t>
            </a:r>
            <a:r>
              <a:rPr kumimoji="0" lang="en-GB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COMMUNITY 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6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kerSignet BT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D7B0D7-6B45-4D35-8A44-D620ABC843E1}"/>
              </a:ext>
            </a:extLst>
          </p:cNvPr>
          <p:cNvSpPr txBox="1"/>
          <p:nvPr/>
        </p:nvSpPr>
        <p:spPr>
          <a:xfrm>
            <a:off x="299104" y="1346222"/>
            <a:ext cx="92380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MHDT will lead delivering the local events, with creative inputs from the other Partners (WDCO, BH, LBH, &amp; NHG).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remaining event for 2025 is Winterfest (27</a:t>
            </a:r>
            <a:r>
              <a:rPr lang="en-GB" baseline="30000" dirty="0"/>
              <a:t>th</a:t>
            </a:r>
            <a:r>
              <a:rPr lang="en-GB" dirty="0"/>
              <a:t> November 2025).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programme of events for 2026 will be discussed by Partners in the New Year.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/>
              <a:t> </a:t>
            </a:r>
          </a:p>
          <a:p>
            <a:endParaRPr lang="en-GB" dirty="0"/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7DEC4751-D045-6B31-AEDD-6C03E1CF107A}"/>
              </a:ext>
            </a:extLst>
          </p:cNvPr>
          <p:cNvGrpSpPr>
            <a:grpSpLocks/>
          </p:cNvGrpSpPr>
          <p:nvPr/>
        </p:nvGrpSpPr>
        <p:grpSpPr bwMode="auto">
          <a:xfrm>
            <a:off x="299103" y="411163"/>
            <a:ext cx="11639372" cy="279400"/>
            <a:chOff x="295" y="306"/>
            <a:chExt cx="5169" cy="176"/>
          </a:xfrm>
        </p:grpSpPr>
        <p:sp>
          <p:nvSpPr>
            <p:cNvPr id="4" name="Line 5">
              <a:extLst>
                <a:ext uri="{FF2B5EF4-FFF2-40B4-BE49-F238E27FC236}">
                  <a16:creationId xmlns:a16="http://schemas.microsoft.com/office/drawing/2014/main" id="{8B771A38-2723-2727-EFDC-6E16552C09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6" y="482"/>
              <a:ext cx="5168" cy="0"/>
            </a:xfrm>
            <a:prstGeom prst="line">
              <a:avLst/>
            </a:prstGeom>
            <a:noFill/>
            <a:ln w="158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" name="Text Box 7">
              <a:extLst>
                <a:ext uri="{FF2B5EF4-FFF2-40B4-BE49-F238E27FC236}">
                  <a16:creationId xmlns:a16="http://schemas.microsoft.com/office/drawing/2014/main" id="{E3C79984-628B-7223-1B68-DEC6F0A76F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306"/>
              <a:ext cx="3175" cy="1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7269" tIns="43635" rIns="87269" bIns="43635">
              <a:spAutoFit/>
            </a:bodyPr>
            <a:lstStyle>
              <a:lvl1pPr defTabSz="1220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20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20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20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20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20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1220788" rtl="0" eaLnBrk="1" fontAlgn="base" latinLnBrk="0" hangingPunct="1">
                <a:lnSpc>
                  <a:spcPct val="7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Berkeley Homes (North East London) Ltd</a:t>
              </a:r>
            </a:p>
          </p:txBody>
        </p:sp>
      </p:grpSp>
      <p:sp>
        <p:nvSpPr>
          <p:cNvPr id="6" name="Rectangle 4">
            <a:extLst>
              <a:ext uri="{FF2B5EF4-FFF2-40B4-BE49-F238E27FC236}">
                <a16:creationId xmlns:a16="http://schemas.microsoft.com/office/drawing/2014/main" id="{F6037505-8A5F-23E0-6153-84FC00C20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7075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69" tIns="43635" rIns="87269" bIns="43635"/>
          <a:lstStyle>
            <a:lvl1pPr defTabSz="8731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873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E14553-D150-4112-B664-0AB29445E04D}" type="slidenum"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873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id="{3F5EBD01-8024-9855-4A46-6C44E312B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35"/>
          <a:stretch>
            <a:fillRect/>
          </a:stretch>
        </p:blipFill>
        <p:spPr bwMode="auto">
          <a:xfrm>
            <a:off x="8934925" y="6162676"/>
            <a:ext cx="273685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5A1D979F555941B0082A8A80B6FCE4" ma:contentTypeVersion="13" ma:contentTypeDescription="Create a new document." ma:contentTypeScope="" ma:versionID="378a369662ef7432d097e870aa124841">
  <xsd:schema xmlns:xsd="http://www.w3.org/2001/XMLSchema" xmlns:xs="http://www.w3.org/2001/XMLSchema" xmlns:p="http://schemas.microsoft.com/office/2006/metadata/properties" xmlns:ns3="d587980d-2be1-4063-af3f-b14c78acd86c" targetNamespace="http://schemas.microsoft.com/office/2006/metadata/properties" ma:root="true" ma:fieldsID="7aeb100c528c3db54c9caaf017e5df3d" ns3:_="">
    <xsd:import namespace="d587980d-2be1-4063-af3f-b14c78acd86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ServiceOCR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87980d-2be1-4063-af3f-b14c78acd8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421D3A-630C-4459-9887-EA55DDD45DB2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d587980d-2be1-4063-af3f-b14c78acd86c"/>
    <ds:schemaRef ds:uri="http://purl.org/dc/dcmitype/"/>
    <ds:schemaRef ds:uri="http://www.w3.org/XML/1998/namespace"/>
    <ds:schemaRef ds:uri="http://purl.org/dc/terms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958FE9C3-39C0-4A21-96E2-E1CEBBDC01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A1469B-1704-4EC0-A109-8FD7947A69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87980d-2be1-4063-af3f-b14c78acd8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5770</TotalTime>
  <Words>464</Words>
  <Application>Microsoft Office PowerPoint</Application>
  <PresentationFormat>Widescreen</PresentationFormat>
  <Paragraphs>100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BakerSignet BT</vt:lpstr>
      <vt:lpstr>Calibri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Charles Blunt</dc:creator>
  <cp:lastModifiedBy>Phoebe Duverger</cp:lastModifiedBy>
  <cp:revision>286</cp:revision>
  <cp:lastPrinted>2025-06-12T13:17:47Z</cp:lastPrinted>
  <dcterms:created xsi:type="dcterms:W3CDTF">2022-10-24T07:56:00Z</dcterms:created>
  <dcterms:modified xsi:type="dcterms:W3CDTF">2025-10-09T10:49:52Z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0x0101009E5A1D979F555941B0082A8A80B6FCE4</vt:lpwstr>
  </property>
</Properties>
</file>